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67275" cy="42794238"/>
  <p:notesSz cx="5800725" cy="90947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77F85"/>
    <a:srgbClr val="ECF0F8"/>
    <a:srgbClr val="5CB5BC"/>
    <a:srgbClr val="317277"/>
    <a:srgbClr val="990033"/>
    <a:srgbClr val="49AAB1"/>
    <a:srgbClr val="82C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 autoAdjust="0"/>
    <p:restoredTop sz="96120" autoAdjust="0"/>
  </p:normalViewPr>
  <p:slideViewPr>
    <p:cSldViewPr snapToGrid="0">
      <p:cViewPr varScale="1">
        <p:scale>
          <a:sx n="10" d="100"/>
          <a:sy n="10" d="100"/>
        </p:scale>
        <p:origin x="2174" y="82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1301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286125" y="0"/>
            <a:ext cx="251301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4928-6F54-489B-BAFA-8FE5CD85A096}" type="datetimeFigureOut">
              <a:rPr lang="en-US" smtClean="0"/>
              <a:t>Fri 01.11.19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4513" y="1136650"/>
            <a:ext cx="2171700" cy="307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9438" y="4376738"/>
            <a:ext cx="4641850" cy="3581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39175"/>
            <a:ext cx="251301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6125" y="8639175"/>
            <a:ext cx="251301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2DD2-72C0-49DA-B03A-273A889CD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52DD2-72C0-49DA-B03A-273A889CD0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1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545" y="13293598"/>
            <a:ext cx="25728185" cy="9173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342" y="24250423"/>
            <a:ext cx="21186592" cy="1093559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C98815-E82B-4487-A941-AF1FCB58A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AC7CE-631B-4ACD-9978-EE4AE2252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80AFFF-C234-4C5D-96AC-22D24271A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0498-A21B-464C-B2FB-B3E09467B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82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2EA68-BCF0-4353-9785-3C518E9A2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81893-2F7E-48FC-AA51-0A0A8570FB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71BC8D-07E0-4F2C-8B65-82C17A635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0B62-D472-4BE6-BB09-0CCD4ABF39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48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4776" y="1712336"/>
            <a:ext cx="6809887" cy="36514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613" y="1712336"/>
            <a:ext cx="20312054" cy="365144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F47774-6782-44D2-9627-19F0652BF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75FD8-BE02-4D8D-9B1E-CFBE81055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269404-6B74-4B89-9FC0-D5A549BFF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097B-2BFA-4DBB-A6F9-D76E4CFB2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01AC2-9E58-4837-A024-2502BD665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F2B15-5F00-4613-9209-AB4249F5A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11CD8A-4256-4D81-9A85-6A20F3E56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EFEA-CF52-4894-8433-1E069FA55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9968"/>
            <a:ext cx="25726933" cy="84979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8728"/>
            <a:ext cx="25726933" cy="93612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EDB08-5D81-4FC9-9A53-DCD235710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1743F-E110-4DC4-8315-5532684A0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A55CA-47B4-425F-BCC6-98A093C707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0897C-A7C6-4FED-8CCE-3F54C8CCC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30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613" y="9983908"/>
            <a:ext cx="13560970" cy="28242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3692" y="9983908"/>
            <a:ext cx="13560971" cy="28242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334DB-3F2C-4538-A508-D4DBC11F6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9B43E-AD95-49EE-B3F6-7FBFB65EA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DD517-9400-441D-AED1-9F31B1296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8514-7749-42C3-BD54-1AFCE8293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43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64" y="1714105"/>
            <a:ext cx="27239547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64" y="9578820"/>
            <a:ext cx="13373302" cy="3992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864" y="13571321"/>
            <a:ext cx="13373302" cy="24655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106" y="9578820"/>
            <a:ext cx="13378305" cy="3992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106" y="13571321"/>
            <a:ext cx="13378305" cy="246555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690986-1917-4271-8A5C-D09BE15AD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CD596D-A573-44AC-BCE4-EB01820FA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47DA86-7981-4E87-A2D4-467DEDA62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A856-A45F-46CA-9F6D-FA35A6941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4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2E9178-4657-4489-8CC7-8143818FA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55209-4D62-4E83-9C57-9924AC35B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E98A69-B63F-4F49-A6D2-8CE85095D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BDC9-5490-4797-B48D-E57C828AE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8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3297C0-2DFA-4724-9C4E-48B65BB5B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C1DE73-C2BB-4986-A22D-2FB9BFC67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4C3D45-C83F-48ED-A4F3-76676E6AA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FDE6-AE06-4FD9-BF4C-775EC347E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41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64" y="1703491"/>
            <a:ext cx="9957724" cy="72508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164" y="1703491"/>
            <a:ext cx="16920247" cy="365233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864" y="8954383"/>
            <a:ext cx="9957724" cy="2927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434D3-17ED-41F6-8127-F3F74A319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2E7A19-0676-4451-A9A5-5A335CBF1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5C2AF-ECC4-47F9-BCC5-9A1704314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860C1-8B71-45DB-88D7-593F1B1CE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1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47" y="29955259"/>
            <a:ext cx="18160115" cy="35378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847" y="3824452"/>
            <a:ext cx="18160115" cy="256761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847" y="33493143"/>
            <a:ext cx="18160115" cy="50220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91C90A-6A0B-468E-92F3-F51A4A4DF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CC593-8213-4C6E-8D1C-1DDE61524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1AED1-7E95-43DF-9EE5-328830FDD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79AE-D3E1-4C2A-974D-1D8032CD01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40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71D546-6CA7-4D5C-ABD7-263AB8225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2913"/>
            <a:ext cx="27241500" cy="713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8D35D0-76FC-40C2-9E1B-5D9344DE7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3788"/>
            <a:ext cx="27241500" cy="282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27ADC9-CAB7-4EA5-8585-A4C754E5FD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69950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4702175" eaLnBrk="1" hangingPunct="1">
              <a:defRPr sz="7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424C76-D385-4A08-B618-FFE781EBF2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0975" y="38969950"/>
            <a:ext cx="9585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4702175" eaLnBrk="1" hangingPunct="1">
              <a:defRPr sz="7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0EF7EE-503F-40DB-B397-BB4BAD0236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0013" y="38969950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4702175" eaLnBrk="1" hangingPunct="1">
              <a:defRPr sz="7200"/>
            </a:lvl1pPr>
          </a:lstStyle>
          <a:p>
            <a:pPr>
              <a:defRPr/>
            </a:pPr>
            <a:fld id="{032F3DE6-C6C3-487F-8CBD-21C9093C6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pitchFamily="34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okrostsvari@gmail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17277"/>
            </a:gs>
            <a:gs pos="29000">
              <a:srgbClr val="E0F1F2"/>
            </a:gs>
            <a:gs pos="34000">
              <a:srgbClr val="E0F1F2"/>
            </a:gs>
            <a:gs pos="92000">
              <a:srgbClr val="317277"/>
            </a:gs>
            <a:gs pos="100000">
              <a:srgbClr val="31727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>
            <a:extLst>
              <a:ext uri="{FF2B5EF4-FFF2-40B4-BE49-F238E27FC236}">
                <a16:creationId xmlns:a16="http://schemas.microsoft.com/office/drawing/2014/main" id="{E88932FB-A32C-440B-B1C7-6F63C88E7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919" y="104966"/>
            <a:ext cx="30267276" cy="982059"/>
          </a:xfrm>
          <a:prstGeom prst="rect">
            <a:avLst/>
          </a:prstGeom>
          <a:noFill/>
          <a:ln>
            <a:noFill/>
          </a:ln>
        </p:spPr>
        <p:txBody>
          <a:bodyPr lIns="137160" tIns="68580" rIns="137160" bIns="68580" anchor="ctr"/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36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The presentation was supported by Shota Rustaveli National Science Foundation of Georgia </a:t>
            </a:r>
          </a:p>
          <a:p>
            <a:pPr algn="ctr" eaLnBrk="1" hangingPunct="1">
              <a:defRPr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(Project FR-18-8122)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3C5DD4E-D8F7-495A-98CF-D1023FC0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86" y="7087428"/>
            <a:ext cx="14879751" cy="509228"/>
          </a:xfrm>
          <a:prstGeom prst="rect">
            <a:avLst/>
          </a:prstGeom>
          <a:gradFill rotWithShape="0">
            <a:gsLst>
              <a:gs pos="0">
                <a:srgbClr val="771D1D"/>
              </a:gs>
              <a:gs pos="100000">
                <a:srgbClr val="771D1D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Introduction</a:t>
            </a:r>
            <a:endParaRPr lang="en-US" altLang="en-US" sz="4400" b="1" dirty="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Rectangle 8">
            <a:extLst>
              <a:ext uri="{FF2B5EF4-FFF2-40B4-BE49-F238E27FC236}">
                <a16:creationId xmlns:a16="http://schemas.microsoft.com/office/drawing/2014/main" id="{A5A5435F-FD14-492E-B7C0-BB8AD681D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3033" y="38924208"/>
            <a:ext cx="13953340" cy="521357"/>
          </a:xfrm>
          <a:prstGeom prst="rect">
            <a:avLst/>
          </a:prstGeom>
          <a:gradFill rotWithShape="0">
            <a:gsLst>
              <a:gs pos="70000">
                <a:srgbClr val="7F1F1F"/>
              </a:gs>
              <a:gs pos="100000">
                <a:srgbClr val="7F1F1F"/>
              </a:gs>
              <a:gs pos="100000">
                <a:srgbClr val="CE6C6C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2053" name="Text Box 9">
            <a:extLst>
              <a:ext uri="{FF2B5EF4-FFF2-40B4-BE49-F238E27FC236}">
                <a16:creationId xmlns:a16="http://schemas.microsoft.com/office/drawing/2014/main" id="{313EE0EC-43A3-4D4A-B6C9-6719533B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86" y="7561969"/>
            <a:ext cx="14879751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dirty="0">
                <a:latin typeface="Sylfaen" panose="010A0502050306030303" pitchFamily="18" charset="0"/>
              </a:rPr>
              <a:t>Within the present structure of the Lesser Caucasus orogeny, the </a:t>
            </a:r>
            <a:r>
              <a:rPr lang="ka-GE" sz="3600" dirty="0">
                <a:latin typeface="Sylfaen" panose="010A0502050306030303" pitchFamily="18" charset="0"/>
              </a:rPr>
              <a:t>Adjara-Trialeti belt  </a:t>
            </a:r>
            <a:r>
              <a:rPr lang="en-US" sz="3600" dirty="0">
                <a:latin typeface="Sylfaen" panose="010A0502050306030303" pitchFamily="18" charset="0"/>
              </a:rPr>
              <a:t>represents  a rift-folded zone that is spread sub-meridionally from the east of Tbilisi to the west to Black Sea, </a:t>
            </a:r>
            <a:r>
              <a:rPr lang="ka-GE" sz="3600" dirty="0">
                <a:latin typeface="Sylfaen" panose="010A0502050306030303" pitchFamily="18" charset="0"/>
              </a:rPr>
              <a:t>over 3</a:t>
            </a:r>
            <a:r>
              <a:rPr lang="en-US" sz="3600" dirty="0">
                <a:latin typeface="Sylfaen" panose="010A0502050306030303" pitchFamily="18" charset="0"/>
              </a:rPr>
              <a:t>5</a:t>
            </a:r>
            <a:r>
              <a:rPr lang="ka-GE" sz="3600" dirty="0">
                <a:latin typeface="Sylfaen" panose="010A0502050306030303" pitchFamily="18" charset="0"/>
              </a:rPr>
              <a:t>0 km.  </a:t>
            </a:r>
            <a:r>
              <a:rPr lang="en-US" sz="3600" dirty="0">
                <a:latin typeface="Sylfaen" panose="010A0502050306030303" pitchFamily="18" charset="0"/>
              </a:rPr>
              <a:t>It is </a:t>
            </a:r>
            <a:r>
              <a:rPr lang="ka-GE" sz="3600" dirty="0">
                <a:latin typeface="Sylfaen" panose="010A0502050306030303" pitchFamily="18" charset="0"/>
              </a:rPr>
              <a:t>formed </a:t>
            </a:r>
            <a:r>
              <a:rPr lang="en-US" sz="3600" dirty="0">
                <a:latin typeface="Sylfaen" panose="010A0502050306030303" pitchFamily="18" charset="0"/>
              </a:rPr>
              <a:t>in the Trans-</a:t>
            </a:r>
            <a:r>
              <a:rPr lang="ka-GE" sz="3600" dirty="0">
                <a:latin typeface="Sylfaen" panose="010A0502050306030303" pitchFamily="18" charset="0"/>
              </a:rPr>
              <a:t>Caucasian</a:t>
            </a:r>
            <a:r>
              <a:rPr lang="en-US" sz="3600" dirty="0">
                <a:latin typeface="Sylfaen" panose="010A0502050306030303" pitchFamily="18" charset="0"/>
              </a:rPr>
              <a:t> pre-Mesozoic </a:t>
            </a:r>
            <a:r>
              <a:rPr lang="ka-GE" sz="3600" dirty="0">
                <a:latin typeface="Sylfaen" panose="010A0502050306030303" pitchFamily="18" charset="0"/>
              </a:rPr>
              <a:t>massif</a:t>
            </a:r>
            <a:r>
              <a:rPr lang="en-US" sz="3600" dirty="0">
                <a:latin typeface="Sylfaen" panose="010A0502050306030303" pitchFamily="18" charset="0"/>
              </a:rPr>
              <a:t>, by</a:t>
            </a:r>
            <a:r>
              <a:rPr lang="ka-GE" sz="3600" dirty="0">
                <a:latin typeface="Sylfaen" panose="010A0502050306030303" pitchFamily="18" charset="0"/>
              </a:rPr>
              <a:t> the end of the Cretaceous</a:t>
            </a:r>
            <a:r>
              <a:rPr lang="en-US" sz="3600" dirty="0">
                <a:latin typeface="Sylfaen" panose="010A0502050306030303" pitchFamily="18" charset="0"/>
              </a:rPr>
              <a:t>, </a:t>
            </a:r>
            <a:r>
              <a:rPr lang="ka-GE" sz="3600" dirty="0">
                <a:latin typeface="Sylfaen" panose="010A0502050306030303" pitchFamily="18" charset="0"/>
              </a:rPr>
              <a:t>developed during the Paleogene</a:t>
            </a:r>
            <a:r>
              <a:rPr lang="en-US" sz="3600" dirty="0">
                <a:latin typeface="Sylfaen" panose="010A0502050306030303" pitchFamily="18" charset="0"/>
              </a:rPr>
              <a:t>, by</a:t>
            </a:r>
            <a:r>
              <a:rPr lang="ka-GE" sz="3600" dirty="0">
                <a:latin typeface="Sylfaen" panose="010A0502050306030303" pitchFamily="18" charset="0"/>
              </a:rPr>
              <a:t> the end of which </a:t>
            </a:r>
            <a:r>
              <a:rPr lang="en-US" sz="3600" dirty="0">
                <a:latin typeface="Sylfaen" panose="010A0502050306030303" pitchFamily="18" charset="0"/>
              </a:rPr>
              <a:t>it underwent </a:t>
            </a:r>
            <a:r>
              <a:rPr lang="ka-GE" sz="3600" dirty="0">
                <a:latin typeface="Sylfaen" panose="010A0502050306030303" pitchFamily="18" charset="0"/>
              </a:rPr>
              <a:t>folding.</a:t>
            </a:r>
            <a:r>
              <a:rPr lang="en-US" sz="3600" dirty="0">
                <a:latin typeface="Sylfaen" panose="010A0502050306030303" pitchFamily="18" charset="0"/>
              </a:rPr>
              <a:t> The </a:t>
            </a:r>
            <a:r>
              <a:rPr lang="ka-GE" sz="3600" dirty="0">
                <a:latin typeface="Sylfaen" panose="010A0502050306030303" pitchFamily="18" charset="0"/>
              </a:rPr>
              <a:t>Adjara-Trialeti belt mainly constructed by trachytic and trachytic-andesitic volcanogenic-sedimentary rocks</a:t>
            </a:r>
            <a:r>
              <a:rPr lang="en-US" sz="3600" dirty="0">
                <a:latin typeface="Sylfaen" panose="010A0502050306030303" pitchFamily="18" charset="0"/>
              </a:rPr>
              <a:t>,</a:t>
            </a:r>
            <a:r>
              <a:rPr lang="ka-GE" sz="3600" dirty="0">
                <a:latin typeface="Sylfaen" panose="010A0502050306030303" pitchFamily="18" charset="0"/>
              </a:rPr>
              <a:t> though plutonic rocks also </a:t>
            </a:r>
            <a:r>
              <a:rPr lang="en-US" sz="3600" dirty="0">
                <a:latin typeface="Sylfaen" panose="010A0502050306030303" pitchFamily="18" charset="0"/>
              </a:rPr>
              <a:t>play an</a:t>
            </a:r>
            <a:r>
              <a:rPr lang="ka-GE" sz="3600" dirty="0">
                <a:latin typeface="Sylfaen" panose="010A0502050306030303" pitchFamily="18" charset="0"/>
              </a:rPr>
              <a:t> important role in the structure, which are mainly represented by syenite, montzonite and gabbro. </a:t>
            </a:r>
            <a:r>
              <a:rPr lang="en-US" sz="3600" dirty="0">
                <a:latin typeface="Sylfaen" panose="010A0502050306030303" pitchFamily="18" charset="0"/>
              </a:rPr>
              <a:t>The main purpose of our research was dating of these plutons.   </a:t>
            </a:r>
          </a:p>
        </p:txBody>
      </p:sp>
      <p:sp>
        <p:nvSpPr>
          <p:cNvPr id="2054" name="Text Box 10">
            <a:extLst>
              <a:ext uri="{FF2B5EF4-FFF2-40B4-BE49-F238E27FC236}">
                <a16:creationId xmlns:a16="http://schemas.microsoft.com/office/drawing/2014/main" id="{455870DF-96F2-4495-92D6-8E637BA06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2617" y="39679737"/>
            <a:ext cx="14082253" cy="2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2800" dirty="0">
                <a:latin typeface="Sylfaen" panose="010A0502050306030303" pitchFamily="18" charset="0"/>
              </a:rPr>
              <a:t>Chiu H.-Y., Chung S.-L., Wu F.-Y. et al. (2009) Zircon U-Pb and Hf isotope constraints from eastern </a:t>
            </a:r>
            <a:r>
              <a:rPr lang="en-US" sz="2800" dirty="0" err="1">
                <a:latin typeface="Sylfaen" panose="010A0502050306030303" pitchFamily="18" charset="0"/>
              </a:rPr>
              <a:t>Transhimalayan</a:t>
            </a:r>
            <a:r>
              <a:rPr lang="en-US" sz="2800" dirty="0">
                <a:latin typeface="Sylfaen" panose="010A0502050306030303" pitchFamily="18" charset="0"/>
              </a:rPr>
              <a:t> batholiths on the </a:t>
            </a:r>
            <a:r>
              <a:rPr lang="en-US" sz="2800" dirty="0" err="1">
                <a:latin typeface="Sylfaen" panose="010A0502050306030303" pitchFamily="18" charset="0"/>
              </a:rPr>
              <a:t>precollisional</a:t>
            </a:r>
            <a:r>
              <a:rPr lang="en-US" sz="2800" dirty="0">
                <a:latin typeface="Sylfaen" panose="010A0502050306030303" pitchFamily="18" charset="0"/>
              </a:rPr>
              <a:t> magmatic and tectonic evolution in southern Tibet. </a:t>
            </a:r>
            <a:r>
              <a:rPr lang="en-US" sz="2800" i="1" dirty="0">
                <a:latin typeface="Sylfaen" panose="010A0502050306030303" pitchFamily="18" charset="0"/>
              </a:rPr>
              <a:t>Tectonophysics,</a:t>
            </a:r>
            <a:r>
              <a:rPr lang="en-US" sz="2800" dirty="0">
                <a:latin typeface="Sylfaen" panose="010A0502050306030303" pitchFamily="18" charset="0"/>
              </a:rPr>
              <a:t> 477, 3-19; </a:t>
            </a:r>
          </a:p>
          <a:p>
            <a:pPr algn="just">
              <a:buNone/>
            </a:pPr>
            <a:r>
              <a:rPr lang="en-US" sz="2800" dirty="0" err="1">
                <a:latin typeface="Sylfaen" panose="010A0502050306030303" pitchFamily="18" charset="0"/>
              </a:rPr>
              <a:t>Okrostsvaridze</a:t>
            </a:r>
            <a:r>
              <a:rPr lang="en-US" sz="2800" dirty="0">
                <a:latin typeface="Sylfaen" panose="010A0502050306030303" pitchFamily="18" charset="0"/>
              </a:rPr>
              <a:t> A, Sun-Lin Chung S.-L.,  Yu-Han Chang Y.-H., </a:t>
            </a:r>
            <a:r>
              <a:rPr lang="en-US" sz="2800" dirty="0" err="1">
                <a:latin typeface="Sylfaen" panose="010A0502050306030303" pitchFamily="18" charset="0"/>
              </a:rPr>
              <a:t>Gagnidze</a:t>
            </a:r>
            <a:r>
              <a:rPr lang="en-US" sz="2800" dirty="0">
                <a:latin typeface="Sylfaen" panose="010A0502050306030303" pitchFamily="18" charset="0"/>
              </a:rPr>
              <a:t> N., </a:t>
            </a:r>
            <a:r>
              <a:rPr lang="en-US" sz="2800" dirty="0" err="1">
                <a:latin typeface="Sylfaen" panose="010A0502050306030303" pitchFamily="18" charset="0"/>
              </a:rPr>
              <a:t>Boichenko</a:t>
            </a:r>
            <a:r>
              <a:rPr lang="en-US" sz="2800" dirty="0">
                <a:latin typeface="Sylfaen" panose="010A0502050306030303" pitchFamily="18" charset="0"/>
              </a:rPr>
              <a:t> G.,  Gogoladze S., 2018.  Zircons U-Pb Geochronology of the ore-bearing </a:t>
            </a:r>
            <a:r>
              <a:rPr lang="ka-GE" sz="2800" dirty="0">
                <a:latin typeface="Sylfaen" panose="010A0502050306030303" pitchFamily="18" charset="0"/>
              </a:rPr>
              <a:t>Plutons</a:t>
            </a:r>
            <a:r>
              <a:rPr lang="en-US" sz="2800" dirty="0">
                <a:latin typeface="Sylfaen" panose="010A0502050306030303" pitchFamily="18" charset="0"/>
              </a:rPr>
              <a:t> of Adjara-</a:t>
            </a:r>
            <a:r>
              <a:rPr lang="en-US" sz="2800" dirty="0" err="1">
                <a:latin typeface="Sylfaen" panose="010A0502050306030303" pitchFamily="18" charset="0"/>
              </a:rPr>
              <a:t>Trialeti</a:t>
            </a:r>
            <a:r>
              <a:rPr lang="en-US" sz="2800" dirty="0">
                <a:latin typeface="Sylfaen" panose="010A0502050306030303" pitchFamily="18" charset="0"/>
              </a:rPr>
              <a:t>  folded zone,  Lesser Caucasus.</a:t>
            </a:r>
            <a:r>
              <a:rPr lang="ka-GE" sz="2800" dirty="0">
                <a:latin typeface="Sylfaen" panose="010A0502050306030303" pitchFamily="18" charset="0"/>
              </a:rPr>
              <a:t> Bull</a:t>
            </a:r>
            <a:r>
              <a:rPr lang="en-US" sz="2800" dirty="0">
                <a:latin typeface="Sylfaen" panose="010A0502050306030303" pitchFamily="18" charset="0"/>
              </a:rPr>
              <a:t>.</a:t>
            </a:r>
            <a:r>
              <a:rPr lang="ka-GE" sz="2800" dirty="0">
                <a:latin typeface="Sylfaen" panose="010A0502050306030303" pitchFamily="18" charset="0"/>
              </a:rPr>
              <a:t> Geor</a:t>
            </a:r>
            <a:r>
              <a:rPr lang="en-US" sz="2800" dirty="0">
                <a:latin typeface="Sylfaen" panose="010A0502050306030303" pitchFamily="18" charset="0"/>
              </a:rPr>
              <a:t>. </a:t>
            </a:r>
            <a:r>
              <a:rPr lang="ka-GE" sz="2800" dirty="0">
                <a:latin typeface="Sylfaen" panose="010A0502050306030303" pitchFamily="18" charset="0"/>
              </a:rPr>
              <a:t> Acad</a:t>
            </a:r>
            <a:r>
              <a:rPr lang="en-US" sz="2800" dirty="0">
                <a:latin typeface="Sylfaen" panose="010A0502050306030303" pitchFamily="18" charset="0"/>
              </a:rPr>
              <a:t>. </a:t>
            </a:r>
            <a:r>
              <a:rPr lang="ka-GE" sz="2800" dirty="0">
                <a:latin typeface="Sylfaen" panose="010A0502050306030303" pitchFamily="18" charset="0"/>
              </a:rPr>
              <a:t>Sc</a:t>
            </a:r>
            <a:r>
              <a:rPr lang="en-US" sz="2800" dirty="0">
                <a:latin typeface="Sylfaen" panose="010A0502050306030303" pitchFamily="18" charset="0"/>
              </a:rPr>
              <a:t>., </a:t>
            </a:r>
            <a:r>
              <a:rPr lang="ka-GE" sz="2800" dirty="0">
                <a:latin typeface="Sylfaen" panose="010A0502050306030303" pitchFamily="18" charset="0"/>
              </a:rPr>
              <a:t> vol. 12., no. 2. </a:t>
            </a:r>
            <a:r>
              <a:rPr lang="en-US" sz="2800" dirty="0">
                <a:latin typeface="Sylfaen" panose="010A0502050306030303" pitchFamily="18" charset="0"/>
              </a:rPr>
              <a:t>pp. 90-99.</a:t>
            </a:r>
          </a:p>
        </p:txBody>
      </p:sp>
      <p:sp>
        <p:nvSpPr>
          <p:cNvPr id="2055" name="Rectangle 11">
            <a:extLst>
              <a:ext uri="{FF2B5EF4-FFF2-40B4-BE49-F238E27FC236}">
                <a16:creationId xmlns:a16="http://schemas.microsoft.com/office/drawing/2014/main" id="{84EBFB20-7559-41BF-A6FC-8AEB825B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3033" y="28763896"/>
            <a:ext cx="13989367" cy="529160"/>
          </a:xfrm>
          <a:prstGeom prst="rect">
            <a:avLst/>
          </a:prstGeom>
          <a:gradFill rotWithShape="0">
            <a:gsLst>
              <a:gs pos="0">
                <a:srgbClr val="7F1F1F"/>
              </a:gs>
              <a:gs pos="100000">
                <a:srgbClr val="7F1F1F"/>
              </a:gs>
              <a:gs pos="100000">
                <a:srgbClr val="CE6C6C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057" name="Text Box 14">
            <a:extLst>
              <a:ext uri="{FF2B5EF4-FFF2-40B4-BE49-F238E27FC236}">
                <a16:creationId xmlns:a16="http://schemas.microsoft.com/office/drawing/2014/main" id="{64348B6E-DD8F-48B9-877F-96DA2445D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9932" y="7791528"/>
            <a:ext cx="1464886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ka-GE" sz="3600" dirty="0">
                <a:latin typeface="Sylfaen" panose="010A0502050306030303" pitchFamily="18" charset="0"/>
              </a:rPr>
              <a:t>During this study </a:t>
            </a:r>
            <a:r>
              <a:rPr lang="en-US" sz="3600" dirty="0">
                <a:latin typeface="Sylfaen" panose="010A0502050306030303" pitchFamily="18" charset="0"/>
              </a:rPr>
              <a:t>the Neo-Proterozoic relics </a:t>
            </a:r>
            <a:r>
              <a:rPr lang="ka-GE" sz="3600" dirty="0">
                <a:latin typeface="Sylfaen" panose="010A0502050306030303" pitchFamily="18" charset="0"/>
              </a:rPr>
              <a:t>have been found </a:t>
            </a:r>
            <a:r>
              <a:rPr lang="en-US" sz="3600" dirty="0">
                <a:latin typeface="Sylfaen" panose="010A0502050306030303" pitchFamily="18" charset="0"/>
              </a:rPr>
              <a:t>in  the </a:t>
            </a:r>
            <a:r>
              <a:rPr lang="en-US" sz="3600" dirty="0" err="1">
                <a:latin typeface="Sylfaen" panose="010A0502050306030303" pitchFamily="18" charset="0"/>
              </a:rPr>
              <a:t>Vakijvari</a:t>
            </a:r>
            <a:r>
              <a:rPr lang="en-US" sz="3600" dirty="0">
                <a:latin typeface="Sylfaen" panose="010A0502050306030303" pitchFamily="18" charset="0"/>
              </a:rPr>
              <a:t>  </a:t>
            </a:r>
            <a:r>
              <a:rPr lang="en-US" sz="3600" dirty="0" err="1">
                <a:latin typeface="Sylfaen" panose="010A0502050306030303" pitchFamily="18" charset="0"/>
              </a:rPr>
              <a:t>syenetic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rPr lang="ka-GE" sz="3600" dirty="0">
                <a:latin typeface="Sylfaen" panose="010A0502050306030303" pitchFamily="18" charset="0"/>
              </a:rPr>
              <a:t>Mid</a:t>
            </a:r>
            <a:r>
              <a:rPr lang="en-US" sz="3600" dirty="0" err="1">
                <a:latin typeface="Sylfaen" panose="010A0502050306030303" pitchFamily="18" charset="0"/>
              </a:rPr>
              <a:t>dle</a:t>
            </a:r>
            <a:r>
              <a:rPr lang="en-US" sz="3600" dirty="0">
                <a:latin typeface="Sylfaen" panose="010A0502050306030303" pitchFamily="18" charset="0"/>
              </a:rPr>
              <a:t> Eocene pluton.   It is </a:t>
            </a:r>
            <a:r>
              <a:rPr lang="ka-GE" sz="3600" dirty="0">
                <a:latin typeface="Sylfaen" panose="010A0502050306030303" pitchFamily="18" charset="0"/>
              </a:rPr>
              <a:t>the biggest </a:t>
            </a:r>
            <a:r>
              <a:rPr lang="en-US" sz="3600" dirty="0">
                <a:latin typeface="Sylfaen" panose="010A0502050306030303" pitchFamily="18" charset="0"/>
              </a:rPr>
              <a:t>intrusion (70 km²) of the </a:t>
            </a:r>
            <a:r>
              <a:rPr lang="en-US" sz="3600" dirty="0" err="1">
                <a:latin typeface="Sylfaen" panose="010A0502050306030303" pitchFamily="18" charset="0"/>
              </a:rPr>
              <a:t>Achara-Trialeti</a:t>
            </a:r>
            <a:r>
              <a:rPr lang="en-US" sz="3600" dirty="0">
                <a:latin typeface="Sylfaen" panose="010A0502050306030303" pitchFamily="18" charset="0"/>
              </a:rPr>
              <a:t> belt and is mostly composed of subalkaline and </a:t>
            </a:r>
            <a:r>
              <a:rPr lang="en-US" sz="3600" dirty="0" err="1">
                <a:latin typeface="Sylfaen" panose="010A0502050306030303" pitchFamily="18" charset="0"/>
              </a:rPr>
              <a:t>syenetic</a:t>
            </a:r>
            <a:r>
              <a:rPr lang="en-US" sz="3600" dirty="0">
                <a:latin typeface="Sylfaen" panose="010A0502050306030303" pitchFamily="18" charset="0"/>
              </a:rPr>
              <a:t> rocks with pyroxene-biotite and  hornblende-bearing varieties </a:t>
            </a:r>
            <a:r>
              <a:rPr lang="ka-GE" sz="3600" dirty="0">
                <a:latin typeface="Sylfaen" panose="010A0502050306030303" pitchFamily="18" charset="0"/>
              </a:rPr>
              <a:t>(the </a:t>
            </a:r>
            <a:r>
              <a:rPr lang="en-US" sz="3600" dirty="0">
                <a:latin typeface="Sylfaen" panose="010A0502050306030303" pitchFamily="18" charset="0"/>
              </a:rPr>
              <a:t>zircons U-Pb </a:t>
            </a:r>
            <a:r>
              <a:rPr lang="en-US" sz="3600" dirty="0" err="1">
                <a:latin typeface="Sylfaen" panose="010A0502050306030303" pitchFamily="18" charset="0"/>
              </a:rPr>
              <a:t>concordia</a:t>
            </a:r>
            <a:r>
              <a:rPr lang="en-US" sz="3600" dirty="0">
                <a:latin typeface="Sylfaen" panose="010A0502050306030303" pitchFamily="18" charset="0"/>
              </a:rPr>
              <a:t> age </a:t>
            </a:r>
            <a:r>
              <a:rPr lang="ka-GE" sz="3600" dirty="0">
                <a:latin typeface="Sylfaen" panose="010A0502050306030303" pitchFamily="18" charset="0"/>
              </a:rPr>
              <a:t>of </a:t>
            </a:r>
            <a:r>
              <a:rPr lang="en-US" sz="3600" dirty="0">
                <a:latin typeface="Sylfaen" panose="010A0502050306030303" pitchFamily="18" charset="0"/>
              </a:rPr>
              <a:t>the pluton is 43.26</a:t>
            </a:r>
            <a:r>
              <a:rPr lang="en-US" sz="3600" dirty="0">
                <a:latin typeface="Sylfaen" panose="010A0502050306030303" pitchFamily="18" charset="0"/>
                <a:sym typeface="Symbol" panose="05050102010706020507" pitchFamily="18" charset="2"/>
              </a:rPr>
              <a:t></a:t>
            </a:r>
            <a:r>
              <a:rPr lang="ka-GE" sz="3600" dirty="0">
                <a:latin typeface="Sylfaen" panose="010A0502050306030303" pitchFamily="18" charset="0"/>
              </a:rPr>
              <a:t>0.</a:t>
            </a:r>
            <a:r>
              <a:rPr lang="en-US" sz="3600" dirty="0">
                <a:latin typeface="Sylfaen" panose="010A0502050306030303" pitchFamily="18" charset="0"/>
              </a:rPr>
              <a:t>7</a:t>
            </a:r>
            <a:r>
              <a:rPr lang="ka-GE" sz="3600" dirty="0">
                <a:latin typeface="Sylfaen" panose="010A0502050306030303" pitchFamily="18" charset="0"/>
              </a:rPr>
              <a:t>2</a:t>
            </a:r>
            <a:r>
              <a:rPr lang="en-US" sz="3600" dirty="0">
                <a:latin typeface="Sylfaen" panose="010A0502050306030303" pitchFamily="18" charset="0"/>
              </a:rPr>
              <a:t> Ma) (Fig. 2). </a:t>
            </a:r>
          </a:p>
        </p:txBody>
      </p:sp>
      <p:sp>
        <p:nvSpPr>
          <p:cNvPr id="2060" name="Text Box 18">
            <a:extLst>
              <a:ext uri="{FF2B5EF4-FFF2-40B4-BE49-F238E27FC236}">
                <a16:creationId xmlns:a16="http://schemas.microsoft.com/office/drawing/2014/main" id="{9B008965-0133-48D5-963A-72CB4841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86" y="13805286"/>
            <a:ext cx="1499272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ka-GE" sz="3600" dirty="0">
                <a:latin typeface="Sylfaen" panose="010A0502050306030303" pitchFamily="18" charset="0"/>
              </a:rPr>
              <a:t>During </a:t>
            </a:r>
            <a:r>
              <a:rPr lang="en-US" sz="3600" dirty="0">
                <a:latin typeface="Sylfaen" panose="010A0502050306030303" pitchFamily="18" charset="0"/>
              </a:rPr>
              <a:t>the </a:t>
            </a:r>
            <a:r>
              <a:rPr lang="ka-GE" sz="3600" dirty="0">
                <a:latin typeface="Sylfaen" panose="010A0502050306030303" pitchFamily="18" charset="0"/>
              </a:rPr>
              <a:t>field works </a:t>
            </a:r>
            <a:r>
              <a:rPr lang="en-US" sz="3600" dirty="0">
                <a:latin typeface="Sylfaen" panose="010A0502050306030303" pitchFamily="18" charset="0"/>
              </a:rPr>
              <a:t>12 samples </a:t>
            </a:r>
            <a:r>
              <a:rPr lang="ka-GE" sz="3600" dirty="0">
                <a:latin typeface="Sylfaen" panose="010A0502050306030303" pitchFamily="18" charset="0"/>
              </a:rPr>
              <a:t> from</a:t>
            </a:r>
            <a:r>
              <a:rPr lang="en-US" sz="3600" dirty="0">
                <a:latin typeface="Sylfaen" panose="010A0502050306030303" pitchFamily="18" charset="0"/>
              </a:rPr>
              <a:t> 6</a:t>
            </a:r>
            <a:r>
              <a:rPr lang="ka-GE" sz="3600" dirty="0">
                <a:latin typeface="Sylfaen" panose="010A0502050306030303" pitchFamily="18" charset="0"/>
              </a:rPr>
              <a:t> pluton</a:t>
            </a:r>
            <a:r>
              <a:rPr lang="en-US" sz="3600" dirty="0">
                <a:latin typeface="Sylfaen" panose="010A0502050306030303" pitchFamily="18" charset="0"/>
              </a:rPr>
              <a:t>s</a:t>
            </a:r>
            <a:r>
              <a:rPr lang="ka-GE" sz="3600" dirty="0">
                <a:latin typeface="Sylfaen" panose="010A0502050306030303" pitchFamily="18" charset="0"/>
              </a:rPr>
              <a:t>, </a:t>
            </a:r>
            <a:r>
              <a:rPr lang="en-US" sz="3600" dirty="0">
                <a:latin typeface="Sylfaen" panose="010A0502050306030303" pitchFamily="18" charset="0"/>
              </a:rPr>
              <a:t>with almost</a:t>
            </a:r>
            <a:r>
              <a:rPr lang="ka-GE" sz="3600" dirty="0">
                <a:latin typeface="Sylfaen" panose="010A0502050306030303" pitchFamily="18" charset="0"/>
              </a:rPr>
              <a:t> two hundred zircon crystals separated and  dated </a:t>
            </a:r>
            <a:r>
              <a:rPr lang="en-US" sz="3600" dirty="0">
                <a:latin typeface="Sylfaen" panose="010A0502050306030303" pitchFamily="18" charset="0"/>
              </a:rPr>
              <a:t>by U-Pb method.  The zircon U-Pb dating was conducted at National Taiwan University, Taipei, Taiwan. </a:t>
            </a:r>
            <a:r>
              <a:rPr lang="en-GB" sz="3600" dirty="0">
                <a:latin typeface="Sylfaen" panose="010A0502050306030303" pitchFamily="18" charset="0"/>
              </a:rPr>
              <a:t>After moaning the zircons on epoxy resin, cathodoluminescence (CL) images were taken for checking the internal textures of the zircon grains and selecting the suitable positions for in-situ U-Pb analyses. Measurement of zircon U-Pb isotopic analysis was performed by using Agilent 7500s ICP-MS coupled with a New Wave UP213 laser ablation system following the analytical procedures by Chiu et al. (2009). </a:t>
            </a:r>
            <a:endParaRPr lang="en-US" altLang="en-US" sz="36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91C500C4-6302-4E14-BC85-E37056F9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640" y="1394194"/>
            <a:ext cx="2020464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ctr"/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C00000"/>
                </a:solidFill>
                <a:latin typeface="Sylfaen" panose="010A0502050306030303" pitchFamily="18" charset="0"/>
              </a:rPr>
              <a:t>Discovery of Neo-</a:t>
            </a:r>
            <a:r>
              <a:rPr lang="en-US" sz="48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Proterosic</a:t>
            </a:r>
            <a:r>
              <a:rPr lang="en-US" sz="4800" b="1" dirty="0">
                <a:solidFill>
                  <a:srgbClr val="C00000"/>
                </a:solidFill>
                <a:latin typeface="Sylfaen" panose="010A0502050306030303" pitchFamily="18" charset="0"/>
              </a:rPr>
              <a:t> Relics in Paleogene Adjara-</a:t>
            </a:r>
            <a:r>
              <a:rPr lang="en-US" sz="4800" b="1" dirty="0" err="1">
                <a:solidFill>
                  <a:srgbClr val="C00000"/>
                </a:solidFill>
                <a:latin typeface="Sylfaen" panose="010A0502050306030303" pitchFamily="18" charset="0"/>
              </a:rPr>
              <a:t>Trialeti</a:t>
            </a:r>
            <a:r>
              <a:rPr lang="en-US" sz="4800" b="1" dirty="0">
                <a:solidFill>
                  <a:srgbClr val="C00000"/>
                </a:solidFill>
                <a:latin typeface="Sylfaen" panose="010A0502050306030303" pitchFamily="18" charset="0"/>
              </a:rPr>
              <a:t> Belt, Lesser Caucasus: Implication for Zircons U-Pb Geochronology</a:t>
            </a:r>
            <a:endParaRPr lang="en-US" sz="4800" dirty="0">
              <a:solidFill>
                <a:srgbClr val="C00000"/>
              </a:solidFill>
              <a:latin typeface="Sylfaen" panose="010A0502050306030303" pitchFamily="18" charset="0"/>
            </a:endParaRPr>
          </a:p>
          <a:p>
            <a:pPr algn="ctr"/>
            <a:endParaRPr lang="en-GB" sz="1600" b="1" dirty="0">
              <a:solidFill>
                <a:srgbClr val="800000"/>
              </a:solidFill>
              <a:latin typeface="Sylfaen" panose="010A0502050306030303" pitchFamily="18" charset="0"/>
            </a:endParaRPr>
          </a:p>
          <a:p>
            <a:pPr algn="ctr"/>
            <a:endParaRPr lang="en-US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Sylfaen" panose="010A0502050306030303" pitchFamily="18" charset="0"/>
            </a:endParaRPr>
          </a:p>
          <a:p>
            <a:pPr marL="514350" indent="-514350" algn="ctr" eaLnBrk="1" hangingPunct="1">
              <a:buAutoNum type="alphaUcPeriod"/>
              <a:defRPr/>
            </a:pPr>
            <a:r>
              <a:rPr lang="en-US" altLang="en-US" sz="3000" b="1" dirty="0">
                <a:latin typeface="Sylfaen" panose="010A0502050306030303" pitchFamily="18" charset="0"/>
                <a:cs typeface="Times New Roman" panose="02020603050405020304" pitchFamily="18" charset="0"/>
              </a:rPr>
              <a:t>Okrostsvaridze</a:t>
            </a:r>
            <a:r>
              <a:rPr lang="en-US" altLang="en-US" sz="3000" b="1" baseline="30000" dirty="0">
                <a:latin typeface="Sylfaen" panose="010A0502050306030303" pitchFamily="18" charset="0"/>
                <a:cs typeface="Times New Roman" panose="02020603050405020304" pitchFamily="18" charset="0"/>
              </a:rPr>
              <a:t>1      </a:t>
            </a:r>
            <a:r>
              <a:rPr lang="en-US" altLang="en-US" sz="3000" b="1" dirty="0">
                <a:latin typeface="Sylfaen" panose="010A0502050306030303" pitchFamily="18" charset="0"/>
                <a:cs typeface="Times New Roman" panose="02020603050405020304" pitchFamily="18" charset="0"/>
              </a:rPr>
              <a:t>N. Gagnidze</a:t>
            </a:r>
            <a:r>
              <a:rPr lang="en-US" altLang="en-US" sz="3000" b="1" baseline="30000" dirty="0">
                <a:latin typeface="Sylfaen" panose="010A0502050306030303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>
                <a:latin typeface="Sylfaen" panose="010A0502050306030303" pitchFamily="18" charset="0"/>
                <a:cs typeface="Times New Roman" panose="02020603050405020304" pitchFamily="18" charset="0"/>
              </a:rPr>
              <a:t>,      </a:t>
            </a:r>
            <a:r>
              <a:rPr lang="en-US" sz="3000" b="1" dirty="0">
                <a:latin typeface="Sylfaen" panose="010A0502050306030303" pitchFamily="18" charset="0"/>
              </a:rPr>
              <a:t>Sun-Lin Chung,     Yu-Han Chang</a:t>
            </a:r>
            <a:r>
              <a:rPr lang="en-US" sz="3000" b="1" baseline="30000" dirty="0">
                <a:latin typeface="Sylfaen" panose="010A0502050306030303" pitchFamily="18" charset="0"/>
              </a:rPr>
              <a:t>3</a:t>
            </a:r>
            <a:r>
              <a:rPr lang="en-US" altLang="en-US" sz="3000" b="1" dirty="0">
                <a:latin typeface="Sylfaen" panose="010A0502050306030303" pitchFamily="18" charset="0"/>
                <a:cs typeface="Times New Roman" panose="02020603050405020304" pitchFamily="18" charset="0"/>
              </a:rPr>
              <a:t>,     S. Gogoladze</a:t>
            </a:r>
            <a:r>
              <a:rPr lang="en-US" altLang="en-US" sz="3000" b="1" baseline="30000" dirty="0">
                <a:latin typeface="Sylfaen" panose="010A0502050306030303" pitchFamily="18" charset="0"/>
                <a:cs typeface="Times New Roman" panose="02020603050405020304" pitchFamily="18" charset="0"/>
              </a:rPr>
              <a:t> 1  </a:t>
            </a:r>
          </a:p>
          <a:p>
            <a:pPr marL="514350" indent="-514350" algn="ctr" eaLnBrk="1" hangingPunct="1">
              <a:buAutoNum type="alphaUcPeriod"/>
              <a:defRPr/>
            </a:pPr>
            <a:endParaRPr lang="en-US" altLang="en-US" sz="3000" baseline="3000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altLang="en-US" sz="3000" baseline="30000" dirty="0">
                <a:latin typeface="Sylfaen" panose="010A0502050306030303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000" dirty="0">
                <a:solidFill>
                  <a:srgbClr val="00206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Sylfaen" panose="010A0502050306030303" pitchFamily="18" charset="0"/>
                <a:cs typeface="Times New Roman" panose="02020603050405020304" pitchFamily="18" charset="0"/>
              </a:rPr>
              <a:t>Institute of Earth Sciences and NSMC, </a:t>
            </a:r>
            <a:r>
              <a:rPr lang="en-GB" sz="3000" dirty="0">
                <a:latin typeface="Sylfaen" panose="010A0502050306030303" pitchFamily="18" charset="0"/>
              </a:rPr>
              <a:t>Ilia State University, Tbilisi 0177, Georgia (</a:t>
            </a:r>
            <a:r>
              <a:rPr lang="en-GB" sz="3000" dirty="0">
                <a:latin typeface="Sylfaen" panose="010A0502050306030303" pitchFamily="18" charset="0"/>
                <a:hlinkClick r:id="rId3"/>
              </a:rPr>
              <a:t>okrostsvari@gmail.com</a:t>
            </a:r>
            <a:r>
              <a:rPr lang="en-GB" sz="3000" dirty="0">
                <a:latin typeface="Sylfaen" panose="010A0502050306030303" pitchFamily="18" charset="0"/>
              </a:rPr>
              <a:t>) </a:t>
            </a:r>
          </a:p>
          <a:p>
            <a:pPr algn="ctr" eaLnBrk="1" hangingPunct="1">
              <a:defRPr/>
            </a:pPr>
            <a:r>
              <a:rPr lang="en-GB" sz="3000" baseline="30000" dirty="0">
                <a:latin typeface="Sylfaen" panose="010A0502050306030303" pitchFamily="18" charset="0"/>
              </a:rPr>
              <a:t>2 </a:t>
            </a:r>
            <a:r>
              <a:rPr lang="en-GB" sz="3000" dirty="0">
                <a:latin typeface="Sylfaen" panose="010A0502050306030303" pitchFamily="18" charset="0"/>
              </a:rPr>
              <a:t>Al. </a:t>
            </a:r>
            <a:r>
              <a:rPr lang="en-GB" sz="3000" dirty="0" err="1">
                <a:latin typeface="Sylfaen" panose="010A0502050306030303" pitchFamily="18" charset="0"/>
              </a:rPr>
              <a:t>Janelidze</a:t>
            </a:r>
            <a:r>
              <a:rPr lang="en-GB" sz="3000" dirty="0">
                <a:latin typeface="Sylfaen" panose="010A0502050306030303" pitchFamily="18" charset="0"/>
              </a:rPr>
              <a:t> Institute of Geology, TSU, Tbilisi 0186, Georgia   </a:t>
            </a:r>
          </a:p>
          <a:p>
            <a:pPr algn="ctr" eaLnBrk="1" hangingPunct="1">
              <a:defRPr/>
            </a:pPr>
            <a:r>
              <a:rPr lang="en-GB" sz="3000" baseline="30000" dirty="0">
                <a:latin typeface="Sylfaen" panose="010A0502050306030303" pitchFamily="18" charset="0"/>
              </a:rPr>
              <a:t>3 </a:t>
            </a:r>
            <a:r>
              <a:rPr lang="en-US" sz="3000" dirty="0">
                <a:latin typeface="Sylfaen" panose="010A0502050306030303" pitchFamily="18" charset="0"/>
              </a:rPr>
              <a:t>Department of Geosciences, National Taiwan University</a:t>
            </a:r>
            <a:r>
              <a:rPr lang="ka-GE" sz="3000" dirty="0">
                <a:latin typeface="Sylfaen" panose="010A0502050306030303" pitchFamily="18" charset="0"/>
              </a:rPr>
              <a:t>, </a:t>
            </a:r>
            <a:r>
              <a:rPr lang="en-US" sz="3000" dirty="0">
                <a:latin typeface="Sylfaen" panose="010A0502050306030303" pitchFamily="18" charset="0"/>
              </a:rPr>
              <a:t>Taipei, Taiwan</a:t>
            </a:r>
          </a:p>
        </p:txBody>
      </p:sp>
      <p:sp>
        <p:nvSpPr>
          <p:cNvPr id="2194" name="Rectangle 19">
            <a:extLst>
              <a:ext uri="{FF2B5EF4-FFF2-40B4-BE49-F238E27FC236}">
                <a16:creationId xmlns:a16="http://schemas.microsoft.com/office/drawing/2014/main" id="{AF81BF2A-102E-42AC-B31D-13CAC78F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2617" y="18065012"/>
            <a:ext cx="1404622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600" dirty="0">
                <a:latin typeface="Sylfaen" panose="010A0502050306030303" pitchFamily="18" charset="0"/>
              </a:rPr>
              <a:t>In the central part of this pluton, at about 150 m</a:t>
            </a:r>
            <a:r>
              <a:rPr lang="en-US" sz="3600" baseline="30000" dirty="0">
                <a:latin typeface="Sylfaen" panose="010A0502050306030303" pitchFamily="18" charset="0"/>
              </a:rPr>
              <a:t>2</a:t>
            </a:r>
            <a:r>
              <a:rPr lang="en-US" sz="3600" dirty="0">
                <a:latin typeface="Sylfaen" panose="010A0502050306030303" pitchFamily="18" charset="0"/>
              </a:rPr>
              <a:t> area outcrops homogeneous, fine-grained, dark-colored body. It is intensely divided into a meter size oval blocks, while the area between blocks is filled with clay. This body is composed of plagioclase (up to 70%), augite (up to 20%), olivine (up to 2%), chlorite (2%), epidote (1%) and volcanic glass (up to 10%).</a:t>
            </a:r>
            <a:endParaRPr lang="en-GB" sz="3600" dirty="0">
              <a:latin typeface="Sylfaen" panose="010A0502050306030303" pitchFamily="18" charset="0"/>
            </a:endParaRPr>
          </a:p>
        </p:txBody>
      </p:sp>
      <p:pic>
        <p:nvPicPr>
          <p:cNvPr id="2195" name="Picture 21">
            <a:extLst>
              <a:ext uri="{FF2B5EF4-FFF2-40B4-BE49-F238E27FC236}">
                <a16:creationId xmlns:a16="http://schemas.microsoft.com/office/drawing/2014/main" id="{32CA1B95-9602-4CE7-80F1-649ED78E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280" y="301679"/>
            <a:ext cx="4474234" cy="35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7" name="Text Box 9">
            <a:extLst>
              <a:ext uri="{FF2B5EF4-FFF2-40B4-BE49-F238E27FC236}">
                <a16:creationId xmlns:a16="http://schemas.microsoft.com/office/drawing/2014/main" id="{304B277A-9E62-4AFB-BE27-0E69E745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67" y="19740913"/>
            <a:ext cx="14992725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ka-GE" sz="3600" dirty="0">
                <a:latin typeface="Sylfaen" panose="010A0502050306030303" pitchFamily="18" charset="0"/>
              </a:rPr>
              <a:t>Zircons of the </a:t>
            </a:r>
            <a:r>
              <a:rPr lang="en-US" sz="3600" dirty="0">
                <a:latin typeface="Sylfaen" panose="010A0502050306030303" pitchFamily="18" charset="0"/>
              </a:rPr>
              <a:t>major</a:t>
            </a:r>
            <a:r>
              <a:rPr lang="ka-GE" sz="3600" dirty="0">
                <a:latin typeface="Sylfaen" panose="010A0502050306030303" pitchFamily="18" charset="0"/>
              </a:rPr>
              <a:t> ore-bearing plutons (Merisi, Namonastr</a:t>
            </a:r>
            <a:r>
              <a:rPr lang="en-US" sz="3600" dirty="0" err="1">
                <a:latin typeface="Sylfaen" panose="010A0502050306030303" pitchFamily="18" charset="0"/>
              </a:rPr>
              <a:t>ali</a:t>
            </a:r>
            <a:r>
              <a:rPr lang="ka-GE" sz="3600" dirty="0">
                <a:latin typeface="Sylfaen" panose="010A0502050306030303" pitchFamily="18" charset="0"/>
              </a:rPr>
              <a:t>, Vakijvari, Zoti, Okros-Ghele  and Rkviana)  of</a:t>
            </a:r>
            <a:r>
              <a:rPr lang="en-US" sz="3600" dirty="0">
                <a:latin typeface="Sylfaen" panose="010A0502050306030303" pitchFamily="18" charset="0"/>
              </a:rPr>
              <a:t> the </a:t>
            </a:r>
            <a:r>
              <a:rPr lang="ka-GE" sz="3600" dirty="0">
                <a:latin typeface="Sylfaen" panose="010A0502050306030303" pitchFamily="18" charset="0"/>
              </a:rPr>
              <a:t> Adjara-Trialeti </a:t>
            </a:r>
            <a:r>
              <a:rPr lang="en-US" sz="3600" dirty="0">
                <a:latin typeface="Sylfaen" panose="010A0502050306030303" pitchFamily="18" charset="0"/>
              </a:rPr>
              <a:t>belt   </a:t>
            </a:r>
            <a:r>
              <a:rPr lang="ka-GE" sz="3600" dirty="0">
                <a:latin typeface="Sylfaen" panose="010A0502050306030303" pitchFamily="18" charset="0"/>
              </a:rPr>
              <a:t>were dated</a:t>
            </a:r>
            <a:r>
              <a:rPr lang="en-US" sz="3600" dirty="0">
                <a:latin typeface="Sylfaen" panose="010A0502050306030303" pitchFamily="18" charset="0"/>
              </a:rPr>
              <a:t>, by U-Pb method (Fig. 1).  The results are as follows: </a:t>
            </a:r>
            <a:r>
              <a:rPr lang="en-US" sz="3600" dirty="0" err="1">
                <a:latin typeface="Sylfaen" panose="010A0502050306030303" pitchFamily="18" charset="0"/>
              </a:rPr>
              <a:t>Merisi</a:t>
            </a:r>
            <a:r>
              <a:rPr lang="en-US" sz="3600" dirty="0">
                <a:latin typeface="Sylfaen" panose="010A0502050306030303" pitchFamily="18" charset="0"/>
              </a:rPr>
              <a:t> (diorite) - 43.42±0.61 Ma; </a:t>
            </a:r>
            <a:r>
              <a:rPr lang="en-US" sz="3600" dirty="0" err="1">
                <a:latin typeface="Sylfaen" panose="010A0502050306030303" pitchFamily="18" charset="0"/>
              </a:rPr>
              <a:t>Merisi</a:t>
            </a:r>
            <a:r>
              <a:rPr lang="en-US" sz="3600" dirty="0">
                <a:latin typeface="Sylfaen" panose="010A0502050306030303" pitchFamily="18" charset="0"/>
              </a:rPr>
              <a:t> (syenite) - 42.78±0.65 Ma; </a:t>
            </a:r>
            <a:r>
              <a:rPr lang="en-US" sz="3600" dirty="0" err="1">
                <a:latin typeface="Sylfaen" panose="010A0502050306030303" pitchFamily="18" charset="0"/>
              </a:rPr>
              <a:t>Namonastrali</a:t>
            </a:r>
            <a:r>
              <a:rPr lang="en-US" sz="3600" dirty="0">
                <a:latin typeface="Sylfaen" panose="010A0502050306030303" pitchFamily="18" charset="0"/>
              </a:rPr>
              <a:t> (diorite)  - 42±0.5 Ma; </a:t>
            </a:r>
            <a:r>
              <a:rPr lang="en-US" sz="3600" dirty="0" err="1">
                <a:latin typeface="Sylfaen" panose="010A0502050306030303" pitchFamily="18" charset="0"/>
              </a:rPr>
              <a:t>Namonastrali</a:t>
            </a:r>
            <a:r>
              <a:rPr lang="en-US" sz="3600" dirty="0">
                <a:latin typeface="Sylfaen" panose="010A0502050306030303" pitchFamily="18" charset="0"/>
              </a:rPr>
              <a:t> (diorite) - 42.03±0.83 Ma; </a:t>
            </a:r>
            <a:r>
              <a:rPr lang="en-US" sz="3600" dirty="0" err="1">
                <a:latin typeface="Sylfaen" panose="010A0502050306030303" pitchFamily="18" charset="0"/>
              </a:rPr>
              <a:t>Vakijvari</a:t>
            </a:r>
            <a:r>
              <a:rPr lang="en-US" sz="3600" dirty="0">
                <a:latin typeface="Sylfaen" panose="010A0502050306030303" pitchFamily="18" charset="0"/>
              </a:rPr>
              <a:t> (syenite) - 43.26±0.74 Ma;  </a:t>
            </a:r>
            <a:r>
              <a:rPr lang="en-US" sz="3600" dirty="0" err="1">
                <a:latin typeface="Sylfaen" panose="010A0502050306030303" pitchFamily="18" charset="0"/>
              </a:rPr>
              <a:t>Zoti</a:t>
            </a:r>
            <a:r>
              <a:rPr lang="en-US" sz="3600" dirty="0">
                <a:latin typeface="Sylfaen" panose="010A0502050306030303" pitchFamily="18" charset="0"/>
              </a:rPr>
              <a:t> (syenite) - 43.86±0.43 Ma;  </a:t>
            </a:r>
            <a:r>
              <a:rPr lang="en-US" sz="3600" dirty="0" err="1">
                <a:latin typeface="Sylfaen" panose="010A0502050306030303" pitchFamily="18" charset="0"/>
              </a:rPr>
              <a:t>Zoti</a:t>
            </a:r>
            <a:r>
              <a:rPr lang="en-US" sz="3600" dirty="0">
                <a:latin typeface="Sylfaen" panose="010A0502050306030303" pitchFamily="18" charset="0"/>
              </a:rPr>
              <a:t> (gabbro) - 46.77±0.81 Ma; </a:t>
            </a:r>
            <a:r>
              <a:rPr lang="en-US" sz="3600" dirty="0" err="1">
                <a:latin typeface="Sylfaen" panose="010A0502050306030303" pitchFamily="18" charset="0"/>
              </a:rPr>
              <a:t>Okros-Ghele</a:t>
            </a:r>
            <a:r>
              <a:rPr lang="en-US" sz="3600" dirty="0">
                <a:latin typeface="Sylfaen" panose="010A0502050306030303" pitchFamily="18" charset="0"/>
              </a:rPr>
              <a:t> (syenite) - 44.34±0.55 Ma; </a:t>
            </a:r>
            <a:r>
              <a:rPr lang="en-US" sz="3600" dirty="0" err="1">
                <a:latin typeface="Sylfaen" panose="010A0502050306030303" pitchFamily="18" charset="0"/>
              </a:rPr>
              <a:t>Rkviana</a:t>
            </a:r>
            <a:r>
              <a:rPr lang="en-US" sz="3600" dirty="0">
                <a:latin typeface="Sylfaen" panose="010A0502050306030303" pitchFamily="18" charset="0"/>
              </a:rPr>
              <a:t>  (gabbro) - 44.85±0.59 Ma (</a:t>
            </a:r>
            <a:r>
              <a:rPr lang="en-US" sz="3600" dirty="0" err="1">
                <a:latin typeface="Sylfaen" panose="010A0502050306030303" pitchFamily="18" charset="0"/>
              </a:rPr>
              <a:t>Okrostsvaridez</a:t>
            </a:r>
            <a:r>
              <a:rPr lang="en-US" sz="3600" dirty="0">
                <a:latin typeface="Sylfaen" panose="010A0502050306030303" pitchFamily="18" charset="0"/>
              </a:rPr>
              <a:t> et al., 2018).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FE39E1-7D22-493D-98BC-3286E040907C}"/>
              </a:ext>
            </a:extLst>
          </p:cNvPr>
          <p:cNvCxnSpPr>
            <a:cxnSpLocks/>
          </p:cNvCxnSpPr>
          <p:nvPr/>
        </p:nvCxnSpPr>
        <p:spPr bwMode="auto">
          <a:xfrm>
            <a:off x="636848" y="6880985"/>
            <a:ext cx="29219525" cy="0"/>
          </a:xfrm>
          <a:prstGeom prst="line">
            <a:avLst/>
          </a:prstGeom>
          <a:ln>
            <a:solidFill>
              <a:srgbClr val="7F1F1F"/>
            </a:solidFill>
            <a:prstDash val="sysDash"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5C6D2-5701-4590-B3C8-A2A2544A9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6" y="3858874"/>
            <a:ext cx="2819185" cy="2785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7D3D5-CEF0-46BF-82BD-5F69265AB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48" y="836253"/>
            <a:ext cx="2563551" cy="2608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9CE152-3AF6-4B4B-8BFA-026FC106AA24}"/>
                  </a:ext>
                </a:extLst>
              </p:cNvPr>
              <p:cNvSpPr/>
              <p:nvPr/>
            </p:nvSpPr>
            <p:spPr>
              <a:xfrm>
                <a:off x="15810148" y="29446498"/>
                <a:ext cx="14046225" cy="5632311"/>
              </a:xfrm>
              <a:prstGeom prst="rect">
                <a:avLst/>
              </a:prstGeom>
            </p:spPr>
            <p:txBody>
              <a:bodyPr wrap="square" anchor="t">
                <a:spAutoFit/>
              </a:bodyPr>
              <a:lstStyle/>
              <a:p>
                <a:pPr algn="just"/>
                <a:r>
                  <a:rPr lang="ka-GE" sz="3600" dirty="0">
                    <a:latin typeface="Sylfaen" panose="010A0502050306030303" pitchFamily="18" charset="0"/>
                  </a:rPr>
                  <a:t>From the analisis</a:t>
                </a:r>
                <a:r>
                  <a:rPr lang="en-US" sz="3600" dirty="0">
                    <a:latin typeface="Sylfaen" panose="010A0502050306030303" pitchFamily="18" charset="0"/>
                  </a:rPr>
                  <a:t> of </a:t>
                </a:r>
                <a:r>
                  <a:rPr lang="ka-GE" sz="3600" dirty="0">
                    <a:latin typeface="Sylfaen" panose="010A0502050306030303" pitchFamily="18" charset="0"/>
                  </a:rPr>
                  <a:t>obtained results it is possible to conclude that Adjara-Trialeti </a:t>
                </a:r>
                <a:r>
                  <a:rPr lang="en-US" sz="3600" dirty="0">
                    <a:latin typeface="Sylfaen" panose="010A0502050306030303" pitchFamily="18" charset="0"/>
                  </a:rPr>
                  <a:t>rift-folded </a:t>
                </a:r>
                <a:r>
                  <a:rPr lang="ka-GE" sz="3600" dirty="0">
                    <a:latin typeface="Sylfaen" panose="010A0502050306030303" pitchFamily="18" charset="0"/>
                  </a:rPr>
                  <a:t>zone plutons are the products of </a:t>
                </a:r>
                <a:r>
                  <a:rPr lang="en-US" sz="3600" dirty="0">
                    <a:latin typeface="Sylfaen" panose="010A0502050306030303" pitchFamily="18" charset="0"/>
                  </a:rPr>
                  <a:t>the </a:t>
                </a:r>
                <a:r>
                  <a:rPr lang="ka-GE" sz="3600" dirty="0">
                    <a:latin typeface="Sylfaen" panose="010A0502050306030303" pitchFamily="18" charset="0"/>
                  </a:rPr>
                  <a:t>tectonic-magmatic activity, </a:t>
                </a:r>
                <a:r>
                  <a:rPr lang="en-US" sz="3600" dirty="0">
                    <a:latin typeface="Sylfaen" panose="010A0502050306030303" pitchFamily="18" charset="0"/>
                  </a:rPr>
                  <a:t>that took place </a:t>
                </a:r>
                <a:r>
                  <a:rPr lang="ka-GE" sz="3600" dirty="0">
                    <a:latin typeface="Sylfaen" panose="010A0502050306030303" pitchFamily="18" charset="0"/>
                  </a:rPr>
                  <a:t>within </a:t>
                </a:r>
                <a:r>
                  <a:rPr lang="en-US" sz="3600" dirty="0">
                    <a:latin typeface="Sylfaen" panose="010A0502050306030303" pitchFamily="18" charset="0"/>
                  </a:rPr>
                  <a:t>a</a:t>
                </a:r>
                <a:r>
                  <a:rPr lang="ka-GE" sz="3600" dirty="0">
                    <a:latin typeface="Sylfaen" panose="010A0502050306030303" pitchFamily="18" charset="0"/>
                  </a:rPr>
                  <a:t> short </a:t>
                </a:r>
                <a:r>
                  <a:rPr lang="en-US" sz="3600" dirty="0">
                    <a:latin typeface="Sylfaen" panose="010A0502050306030303" pitchFamily="18" charset="0"/>
                  </a:rPr>
                  <a:t>time interval</a:t>
                </a:r>
                <a:r>
                  <a:rPr lang="ka-GE" sz="3600" dirty="0">
                    <a:latin typeface="Sylfaen" panose="010A0502050306030303" pitchFamily="18" charset="0"/>
                  </a:rPr>
                  <a:t> between 46.77</a:t>
                </a:r>
                <a:r>
                  <a:rPr lang="ka-GE" sz="3600" dirty="0">
                    <a:latin typeface="Sylfaen" panose="010A0502050306030303" pitchFamily="18" charset="0"/>
                    <a:sym typeface="Symbol" panose="05050102010706020507" pitchFamily="18" charset="2"/>
                  </a:rPr>
                  <a:t></a:t>
                </a:r>
                <a:r>
                  <a:rPr lang="ka-GE" sz="3600" dirty="0">
                    <a:latin typeface="Sylfaen" panose="010A0502050306030303" pitchFamily="18" charset="0"/>
                  </a:rPr>
                  <a:t>0.81 - 42.03</a:t>
                </a:r>
                <a:r>
                  <a:rPr lang="ka-GE" sz="3600" dirty="0">
                    <a:latin typeface="Sylfaen" panose="010A0502050306030303" pitchFamily="18" charset="0"/>
                    <a:sym typeface="Symbol" panose="05050102010706020507" pitchFamily="18" charset="2"/>
                  </a:rPr>
                  <a:t></a:t>
                </a:r>
                <a:r>
                  <a:rPr lang="ka-GE" sz="3600" dirty="0">
                    <a:latin typeface="Sylfaen" panose="010A0502050306030303" pitchFamily="18" charset="0"/>
                  </a:rPr>
                  <a:t>0.83 Ma, </a:t>
                </a:r>
                <a:r>
                  <a:rPr lang="en-US" sz="3600" dirty="0">
                    <a:latin typeface="Sylfaen" panose="010A0502050306030303" pitchFamily="18" charset="0"/>
                  </a:rPr>
                  <a:t>in the Middle Eocene.  Neo-Proterozoic relics (632</a:t>
                </a:r>
                <a:r>
                  <a:rPr lang="ka-GE" sz="3600" dirty="0">
                    <a:latin typeface="Sylfaen" panose="010A0502050306030303" pitchFamily="18" charset="0"/>
                    <a:sym typeface="Symbol" panose="05050102010706020507" pitchFamily="18" charset="2"/>
                  </a:rPr>
                  <a:t></a:t>
                </a:r>
                <a:r>
                  <a:rPr lang="en-US" sz="3600" dirty="0">
                    <a:latin typeface="Sylfaen" panose="010A0502050306030303" pitchFamily="18" charset="0"/>
                  </a:rPr>
                  <a:t>29 Ma) (Tab. 1., Fig. 3.) found during the research in the </a:t>
                </a:r>
                <a:r>
                  <a:rPr lang="en-US" sz="3600" dirty="0" err="1">
                    <a:latin typeface="Sylfaen" panose="010A0502050306030303" pitchFamily="18" charset="0"/>
                  </a:rPr>
                  <a:t>Vakijvari</a:t>
                </a:r>
                <a:r>
                  <a:rPr lang="en-US" sz="3600" dirty="0">
                    <a:latin typeface="Sylfaen" panose="010A0502050306030303" pitchFamily="18" charset="0"/>
                  </a:rPr>
                  <a:t> Middle Eocene pluton (</a:t>
                </a:r>
                <a:r>
                  <a:rPr lang="ka-GE" sz="3600" dirty="0">
                    <a:latin typeface="Sylfaen" panose="010A0502050306030303" pitchFamily="18" charset="0"/>
                  </a:rPr>
                  <a:t>43.26</a:t>
                </a:r>
                <a:r>
                  <a:rPr lang="ka-GE" sz="3600" dirty="0">
                    <a:latin typeface="Sylfaen" panose="010A0502050306030303" pitchFamily="18" charset="0"/>
                    <a:sym typeface="Symbol" panose="05050102010706020507" pitchFamily="18" charset="2"/>
                  </a:rPr>
                  <a:t></a:t>
                </a:r>
                <a:r>
                  <a:rPr lang="ka-GE" sz="3600" dirty="0">
                    <a:latin typeface="Sylfaen" panose="010A0502050306030303" pitchFamily="18" charset="0"/>
                  </a:rPr>
                  <a:t>0.74 </a:t>
                </a:r>
                <a:r>
                  <a:rPr lang="en-US" sz="3600" dirty="0">
                    <a:latin typeface="Sylfaen" panose="010A0502050306030303" pitchFamily="18" charset="0"/>
                  </a:rPr>
                  <a:t>Ma), prove that Adjara-</a:t>
                </a:r>
                <a:r>
                  <a:rPr lang="en-US" sz="3600" dirty="0" err="1">
                    <a:latin typeface="Sylfaen" panose="010A0502050306030303" pitchFamily="18" charset="0"/>
                  </a:rPr>
                  <a:t>Trialeti</a:t>
                </a:r>
                <a:r>
                  <a:rPr lang="en-US" sz="3600" dirty="0">
                    <a:latin typeface="Sylfaen" panose="010A0502050306030303" pitchFamily="18" charset="0"/>
                  </a:rPr>
                  <a:t> rift was developed on the </a:t>
                </a:r>
                <a:r>
                  <a:rPr lang="en-US" sz="3600" dirty="0" err="1">
                    <a:latin typeface="Sylfaen" panose="010A0502050306030303" pitchFamily="18" charset="0"/>
                  </a:rPr>
                  <a:t>Gondvana</a:t>
                </a:r>
                <a:r>
                  <a:rPr lang="en-US" sz="3600" dirty="0">
                    <a:latin typeface="Sylfaen" panose="010A0502050306030303" pitchFamily="18" charset="0"/>
                  </a:rPr>
                  <a:t> origin basement, where deep underwater volcanic explosions took place. This opinion is proved by the existence of thick layers (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latin typeface="Sylfaen" panose="010A0502050306030303" pitchFamily="18" charset="0"/>
                  </a:rPr>
                  <a:t>50 m) of K bentonite clays (</a:t>
                </a:r>
                <a:r>
                  <a:rPr lang="en-US" sz="3600" dirty="0" err="1">
                    <a:latin typeface="Sylfaen" panose="010A0502050306030303" pitchFamily="18" charset="0"/>
                  </a:rPr>
                  <a:t>Askana</a:t>
                </a:r>
                <a:r>
                  <a:rPr lang="en-US" sz="3600" dirty="0">
                    <a:latin typeface="Sylfaen" panose="010A0502050306030303" pitchFamily="18" charset="0"/>
                  </a:rPr>
                  <a:t> bentonite clay deposit).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9CE152-3AF6-4B4B-8BFA-026FC106A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0148" y="29446498"/>
                <a:ext cx="14046225" cy="5632311"/>
              </a:xfrm>
              <a:prstGeom prst="rect">
                <a:avLst/>
              </a:prstGeom>
              <a:blipFill>
                <a:blip r:embed="rId7"/>
                <a:stretch>
                  <a:fillRect l="-1345" t="-1623" r="-1302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D3CDE3EA-A504-48AB-8D6C-FF9A26D3C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86" y="3946915"/>
            <a:ext cx="2603253" cy="260325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53A86983-EF01-4624-99AD-2D016571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67" y="13212287"/>
            <a:ext cx="14787170" cy="490397"/>
          </a:xfrm>
          <a:prstGeom prst="rect">
            <a:avLst/>
          </a:prstGeom>
          <a:gradFill rotWithShape="0">
            <a:gsLst>
              <a:gs pos="0">
                <a:srgbClr val="771D1D"/>
              </a:gs>
              <a:gs pos="100000">
                <a:srgbClr val="771D1D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Materials and Methods</a:t>
            </a:r>
            <a:endParaRPr lang="en-US" altLang="en-US" sz="4400" b="1" dirty="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05854D1A-F116-424A-AE34-D7FB21EF8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67" y="18935758"/>
            <a:ext cx="14772376" cy="581875"/>
          </a:xfrm>
          <a:prstGeom prst="rect">
            <a:avLst/>
          </a:prstGeom>
          <a:gradFill rotWithShape="0">
            <a:gsLst>
              <a:gs pos="0">
                <a:srgbClr val="771D1D"/>
              </a:gs>
              <a:gs pos="100000">
                <a:srgbClr val="771D1D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ka-GE" sz="4400" b="1" dirty="0">
                <a:solidFill>
                  <a:schemeClr val="bg1"/>
                </a:solidFill>
                <a:latin typeface="Sylfaen" panose="010A0502050306030303" pitchFamily="18" charset="0"/>
              </a:rPr>
              <a:t>Results</a:t>
            </a:r>
            <a:endParaRPr lang="en-US" sz="4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688CCF48-238C-4E25-8BE3-46B12EBFE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4529" y="7117742"/>
            <a:ext cx="14527871" cy="524149"/>
          </a:xfrm>
          <a:prstGeom prst="rect">
            <a:avLst/>
          </a:prstGeom>
          <a:gradFill rotWithShape="0">
            <a:gsLst>
              <a:gs pos="0">
                <a:srgbClr val="771D1D"/>
              </a:gs>
              <a:gs pos="100000">
                <a:srgbClr val="771D1D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Sylfaen" panose="010A0502050306030303" pitchFamily="18" charset="0"/>
              </a:rPr>
              <a:t>Neo-Proterozoic Relicts</a:t>
            </a:r>
            <a:endParaRPr lang="en-US" sz="4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6D354D-12EC-4211-9A5B-9B2C821DC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37886" y="10709799"/>
            <a:ext cx="13990748" cy="620306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7452BEE-75EB-419B-8D9C-B2FCD317D01B}"/>
              </a:ext>
            </a:extLst>
          </p:cNvPr>
          <p:cNvSpPr/>
          <p:nvPr/>
        </p:nvSpPr>
        <p:spPr>
          <a:xfrm>
            <a:off x="16405633" y="27557245"/>
            <a:ext cx="13176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Sylfaen" panose="010A0502050306030303" pitchFamily="18" charset="0"/>
              </a:rPr>
              <a:t>Fig. 3</a:t>
            </a:r>
            <a:r>
              <a:rPr lang="en-GB" sz="3200" dirty="0">
                <a:latin typeface="Sylfaen" panose="010A0502050306030303" pitchFamily="18" charset="0"/>
              </a:rPr>
              <a:t>. </a:t>
            </a:r>
            <a:r>
              <a:rPr lang="en-US" sz="3200" dirty="0">
                <a:latin typeface="Sylfaen" panose="010A0502050306030303" pitchFamily="18" charset="0"/>
              </a:rPr>
              <a:t>Concordia plot   and w</a:t>
            </a:r>
            <a:r>
              <a:rPr lang="ka-GE" sz="3200" dirty="0">
                <a:latin typeface="Sylfaen" panose="010A0502050306030303" pitchFamily="18" charset="0"/>
              </a:rPr>
              <a:t>eigh</a:t>
            </a:r>
            <a:r>
              <a:rPr lang="en-US" sz="3200" dirty="0">
                <a:latin typeface="Sylfaen" panose="010A0502050306030303" pitchFamily="18" charset="0"/>
              </a:rPr>
              <a:t>t</a:t>
            </a:r>
            <a:r>
              <a:rPr lang="ka-GE" sz="3200" dirty="0">
                <a:latin typeface="Sylfaen" panose="010A0502050306030303" pitchFamily="18" charset="0"/>
              </a:rPr>
              <a:t> mean U-Pb age of </a:t>
            </a:r>
            <a:r>
              <a:rPr lang="en-US" sz="3200" dirty="0">
                <a:latin typeface="Sylfaen" panose="010A0502050306030303" pitchFamily="18" charset="0"/>
              </a:rPr>
              <a:t> Neo-</a:t>
            </a:r>
            <a:r>
              <a:rPr lang="en-US" sz="3200" dirty="0" err="1">
                <a:latin typeface="Sylfaen" panose="010A0502050306030303" pitchFamily="18" charset="0"/>
              </a:rPr>
              <a:t>Proterosoic</a:t>
            </a:r>
            <a:r>
              <a:rPr lang="en-US" sz="3200" dirty="0">
                <a:latin typeface="Sylfaen" panose="010A0502050306030303" pitchFamily="18" charset="0"/>
              </a:rPr>
              <a:t> relicts of the </a:t>
            </a:r>
            <a:r>
              <a:rPr lang="en-US" sz="3200" dirty="0" err="1">
                <a:latin typeface="Sylfaen" panose="010A0502050306030303" pitchFamily="18" charset="0"/>
              </a:rPr>
              <a:t>Vakijvari</a:t>
            </a:r>
            <a:r>
              <a:rPr lang="en-US" sz="3200" dirty="0">
                <a:latin typeface="Sylfaen" panose="010A0502050306030303" pitchFamily="18" charset="0"/>
              </a:rPr>
              <a:t> pluton (sample #</a:t>
            </a:r>
            <a:r>
              <a:rPr lang="ka-GE" sz="3200" dirty="0">
                <a:latin typeface="Sylfaen" panose="010A0502050306030303" pitchFamily="18" charset="0"/>
              </a:rPr>
              <a:t>1</a:t>
            </a:r>
            <a:r>
              <a:rPr lang="en-US" sz="3200" dirty="0">
                <a:latin typeface="Sylfaen" panose="010A0502050306030303" pitchFamily="18" charset="0"/>
              </a:rPr>
              <a:t>2</a:t>
            </a:r>
            <a:r>
              <a:rPr lang="ka-GE" sz="3200" dirty="0">
                <a:latin typeface="Sylfaen" panose="010A0502050306030303" pitchFamily="18" charset="0"/>
              </a:rPr>
              <a:t>Ge</a:t>
            </a:r>
            <a:r>
              <a:rPr lang="en-US" sz="3200" dirty="0">
                <a:latin typeface="Sylfaen" panose="010A0502050306030303" pitchFamily="18" charset="0"/>
              </a:rPr>
              <a:t>-13).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E93978-83C3-4ECC-813A-E07EDC3E5B6F}"/>
              </a:ext>
            </a:extLst>
          </p:cNvPr>
          <p:cNvSpPr/>
          <p:nvPr/>
        </p:nvSpPr>
        <p:spPr>
          <a:xfrm>
            <a:off x="16096320" y="17025860"/>
            <a:ext cx="13176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Sylfaen" panose="010A0502050306030303" pitchFamily="18" charset="0"/>
              </a:rPr>
              <a:t>Fig. 2. </a:t>
            </a:r>
            <a:r>
              <a:rPr lang="en-US" sz="3000" dirty="0">
                <a:latin typeface="Sylfaen" panose="010A0502050306030303" pitchFamily="18" charset="0"/>
              </a:rPr>
              <a:t>Concordia plot  (A)  and w</a:t>
            </a:r>
            <a:r>
              <a:rPr lang="ka-GE" sz="3000" dirty="0">
                <a:latin typeface="Sylfaen" panose="010A0502050306030303" pitchFamily="18" charset="0"/>
              </a:rPr>
              <a:t>eigh</a:t>
            </a:r>
            <a:r>
              <a:rPr lang="en-US" sz="3000" dirty="0">
                <a:latin typeface="Sylfaen" panose="010A0502050306030303" pitchFamily="18" charset="0"/>
              </a:rPr>
              <a:t>t</a:t>
            </a:r>
            <a:r>
              <a:rPr lang="ka-GE" sz="3000" dirty="0">
                <a:latin typeface="Sylfaen" panose="010A0502050306030303" pitchFamily="18" charset="0"/>
              </a:rPr>
              <a:t> mean U-Pb age </a:t>
            </a:r>
            <a:r>
              <a:rPr lang="en-US" sz="3000" dirty="0">
                <a:latin typeface="Sylfaen" panose="010A0502050306030303" pitchFamily="18" charset="0"/>
              </a:rPr>
              <a:t>(B) </a:t>
            </a:r>
            <a:r>
              <a:rPr lang="ka-GE" sz="3000" dirty="0">
                <a:latin typeface="Sylfaen" panose="010A0502050306030303" pitchFamily="18" charset="0"/>
              </a:rPr>
              <a:t> of </a:t>
            </a:r>
            <a:r>
              <a:rPr lang="en-US" sz="3000" dirty="0">
                <a:latin typeface="Sylfaen" panose="010A0502050306030303" pitchFamily="18" charset="0"/>
              </a:rPr>
              <a:t> zircons of </a:t>
            </a:r>
            <a:r>
              <a:rPr lang="en-US" sz="3000" dirty="0" err="1">
                <a:latin typeface="Sylfaen" panose="010A0502050306030303" pitchFamily="18" charset="0"/>
              </a:rPr>
              <a:t>Vakijvari</a:t>
            </a:r>
            <a:r>
              <a:rPr lang="en-US" sz="3000" dirty="0">
                <a:latin typeface="Sylfaen" panose="010A0502050306030303" pitchFamily="18" charset="0"/>
              </a:rPr>
              <a:t> pluton (sample #</a:t>
            </a:r>
            <a:r>
              <a:rPr lang="ka-GE" sz="3000" dirty="0">
                <a:latin typeface="Sylfaen" panose="010A0502050306030303" pitchFamily="18" charset="0"/>
              </a:rPr>
              <a:t>1</a:t>
            </a:r>
            <a:r>
              <a:rPr lang="en-US" sz="3000" dirty="0">
                <a:latin typeface="Sylfaen" panose="010A0502050306030303" pitchFamily="18" charset="0"/>
              </a:rPr>
              <a:t>2</a:t>
            </a:r>
            <a:r>
              <a:rPr lang="ka-GE" sz="3000" dirty="0">
                <a:latin typeface="Sylfaen" panose="010A0502050306030303" pitchFamily="18" charset="0"/>
              </a:rPr>
              <a:t>Ge</a:t>
            </a:r>
            <a:r>
              <a:rPr lang="en-US" sz="3000" dirty="0">
                <a:latin typeface="Sylfaen" panose="010A0502050306030303" pitchFamily="18" charset="0"/>
              </a:rPr>
              <a:t>-13).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E390A8-BFE8-42FC-AF55-4C08BF00D7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211" y="21430441"/>
            <a:ext cx="13727009" cy="60971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A542-5E7E-4DE7-A640-D9C155710B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145" y="24429953"/>
            <a:ext cx="14407019" cy="960927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BF0755D-8B85-42C4-96B8-80CC47566180}"/>
              </a:ext>
            </a:extLst>
          </p:cNvPr>
          <p:cNvSpPr/>
          <p:nvPr/>
        </p:nvSpPr>
        <p:spPr>
          <a:xfrm>
            <a:off x="1518354" y="34039227"/>
            <a:ext cx="131760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Sylfaen" panose="010A0502050306030303" pitchFamily="18" charset="0"/>
              </a:rPr>
              <a:t>Fig. 1</a:t>
            </a:r>
            <a:r>
              <a:rPr lang="ka-GE" sz="3000" b="1" dirty="0">
                <a:latin typeface="Sylfaen" panose="010A0502050306030303" pitchFamily="18" charset="0"/>
              </a:rPr>
              <a:t>.  </a:t>
            </a:r>
            <a:r>
              <a:rPr lang="en-US" sz="3000" dirty="0">
                <a:latin typeface="Sylfaen" panose="010A0502050306030303" pitchFamily="18" charset="0"/>
              </a:rPr>
              <a:t>S</a:t>
            </a:r>
            <a:r>
              <a:rPr lang="ka-GE" sz="3000" dirty="0">
                <a:latin typeface="Sylfaen" panose="010A0502050306030303" pitchFamily="18" charset="0"/>
              </a:rPr>
              <a:t>chematic-geological map of </a:t>
            </a:r>
            <a:r>
              <a:rPr lang="en-US" sz="3000" dirty="0">
                <a:latin typeface="Sylfaen" panose="010A0502050306030303" pitchFamily="18" charset="0"/>
              </a:rPr>
              <a:t>the Western part of the </a:t>
            </a:r>
            <a:r>
              <a:rPr lang="ka-GE" sz="3000" dirty="0">
                <a:latin typeface="Sylfaen" panose="010A0502050306030303" pitchFamily="18" charset="0"/>
              </a:rPr>
              <a:t>Adjara-Trialeti</a:t>
            </a:r>
            <a:r>
              <a:rPr lang="en-US" sz="3000" dirty="0">
                <a:latin typeface="Sylfaen" panose="010A0502050306030303" pitchFamily="18" charset="0"/>
              </a:rPr>
              <a:t> folded  belt with</a:t>
            </a:r>
            <a:r>
              <a:rPr lang="ka-GE" sz="3000" dirty="0">
                <a:latin typeface="Sylfaen" panose="010A0502050306030303" pitchFamily="18" charset="0"/>
              </a:rPr>
              <a:t> zircons U-Pb dat</a:t>
            </a:r>
            <a:r>
              <a:rPr lang="en-US" sz="3000" dirty="0" err="1">
                <a:latin typeface="Sylfaen" panose="010A0502050306030303" pitchFamily="18" charset="0"/>
              </a:rPr>
              <a:t>ing</a:t>
            </a:r>
            <a:r>
              <a:rPr lang="en-US" sz="3000" dirty="0">
                <a:latin typeface="Sylfaen" panose="010A0502050306030303" pitchFamily="18" charset="0"/>
              </a:rPr>
              <a:t> results.</a:t>
            </a:r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1BE653A2-B837-407A-9D13-51823E13F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147" y="35138035"/>
            <a:ext cx="13989367" cy="484704"/>
          </a:xfrm>
          <a:prstGeom prst="rect">
            <a:avLst/>
          </a:prstGeom>
          <a:gradFill rotWithShape="0">
            <a:gsLst>
              <a:gs pos="0">
                <a:srgbClr val="7F1F1F"/>
              </a:gs>
              <a:gs pos="100000">
                <a:srgbClr val="7F1F1F"/>
              </a:gs>
              <a:gs pos="100000">
                <a:srgbClr val="CE6C6C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7160" tIns="68580" rIns="137160" bIns="68580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00" b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Acknowledgements 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03FCD727-165C-4494-A969-6B1BD616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0147" y="35782452"/>
            <a:ext cx="1404622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sz="3200" dirty="0">
                <a:latin typeface="Sylfaen" panose="010A0502050306030303" pitchFamily="18" charset="0"/>
              </a:rPr>
              <a:t>This research was made within the framework of the Inter-Geological Project "Silk Road Project (II): Tibet/Himalaya vs. Caucasus-Iran Orogenic Belts" of the Taiwan National University and in the result of collaboration on the project (FR-18-8122) of Shota Rustaveli National Science Foundation of Georgia - "Thorium - Future Energy: Investigation of Thorium Occurrences and Geological Settings in Georgia".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FF0E82-D8A6-4CDB-AA3F-3B5BAA499CEC}"/>
              </a:ext>
            </a:extLst>
          </p:cNvPr>
          <p:cNvSpPr/>
          <p:nvPr/>
        </p:nvSpPr>
        <p:spPr>
          <a:xfrm>
            <a:off x="1105718" y="35158453"/>
            <a:ext cx="13176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Sylfaen" panose="010A0502050306030303" pitchFamily="18" charset="0"/>
                <a:cs typeface="Times New Roman" panose="02020603050405020304" pitchFamily="18" charset="0"/>
              </a:rPr>
              <a:t>Tab. 1. </a:t>
            </a:r>
            <a:r>
              <a:rPr lang="en-US" altLang="en-US" sz="2800" dirty="0">
                <a:latin typeface="Sylfaen" panose="010A0502050306030303" pitchFamily="18" charset="0"/>
                <a:cs typeface="Times New Roman" panose="02020603050405020304" pitchFamily="18" charset="0"/>
              </a:rPr>
              <a:t>Zircons U-Pb dating results </a:t>
            </a:r>
            <a:r>
              <a:rPr lang="en-US" sz="2800" dirty="0">
                <a:latin typeface="Sylfaen" panose="010A0502050306030303" pitchFamily="18" charset="0"/>
              </a:rPr>
              <a:t>of Neo-</a:t>
            </a:r>
            <a:r>
              <a:rPr lang="en-US" sz="2800" dirty="0" err="1">
                <a:latin typeface="Sylfaen" panose="010A0502050306030303" pitchFamily="18" charset="0"/>
              </a:rPr>
              <a:t>Proterosic</a:t>
            </a:r>
            <a:r>
              <a:rPr lang="en-US" sz="2800" dirty="0">
                <a:latin typeface="Sylfaen" panose="010A0502050306030303" pitchFamily="18" charset="0"/>
              </a:rPr>
              <a:t> Relics of the </a:t>
            </a:r>
            <a:r>
              <a:rPr lang="en-US" sz="2800" dirty="0" err="1">
                <a:latin typeface="Sylfaen" panose="010A0502050306030303" pitchFamily="18" charset="0"/>
              </a:rPr>
              <a:t>Vakijvari</a:t>
            </a:r>
            <a:r>
              <a:rPr lang="en-US" sz="2800" dirty="0">
                <a:latin typeface="Sylfaen" panose="010A0502050306030303" pitchFamily="18" charset="0"/>
              </a:rPr>
              <a:t> pluton</a:t>
            </a:r>
            <a:r>
              <a:rPr lang="en-US" altLang="en-US" sz="2800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FEFC7C7-5EDE-4036-88D2-FB4CA43CA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5549"/>
              </p:ext>
            </p:extLst>
          </p:nvPr>
        </p:nvGraphicFramePr>
        <p:xfrm>
          <a:off x="2234683" y="35785236"/>
          <a:ext cx="11216289" cy="6704501"/>
        </p:xfrm>
        <a:graphic>
          <a:graphicData uri="http://schemas.openxmlformats.org/drawingml/2006/table">
            <a:tbl>
              <a:tblPr firstRow="1" firstCol="1" bandRow="1"/>
              <a:tblGrid>
                <a:gridCol w="916957">
                  <a:extLst>
                    <a:ext uri="{9D8B030D-6E8A-4147-A177-3AD203B41FA5}">
                      <a16:colId xmlns:a16="http://schemas.microsoft.com/office/drawing/2014/main" val="2297004314"/>
                    </a:ext>
                  </a:extLst>
                </a:gridCol>
                <a:gridCol w="1004814">
                  <a:extLst>
                    <a:ext uri="{9D8B030D-6E8A-4147-A177-3AD203B41FA5}">
                      <a16:colId xmlns:a16="http://schemas.microsoft.com/office/drawing/2014/main" val="785488125"/>
                    </a:ext>
                  </a:extLst>
                </a:gridCol>
                <a:gridCol w="1237511">
                  <a:extLst>
                    <a:ext uri="{9D8B030D-6E8A-4147-A177-3AD203B41FA5}">
                      <a16:colId xmlns:a16="http://schemas.microsoft.com/office/drawing/2014/main" val="3133736288"/>
                    </a:ext>
                  </a:extLst>
                </a:gridCol>
                <a:gridCol w="1263714">
                  <a:extLst>
                    <a:ext uri="{9D8B030D-6E8A-4147-A177-3AD203B41FA5}">
                      <a16:colId xmlns:a16="http://schemas.microsoft.com/office/drawing/2014/main" val="3290801493"/>
                    </a:ext>
                  </a:extLst>
                </a:gridCol>
                <a:gridCol w="1105470">
                  <a:extLst>
                    <a:ext uri="{9D8B030D-6E8A-4147-A177-3AD203B41FA5}">
                      <a16:colId xmlns:a16="http://schemas.microsoft.com/office/drawing/2014/main" val="3768123915"/>
                    </a:ext>
                  </a:extLst>
                </a:gridCol>
                <a:gridCol w="1105470">
                  <a:extLst>
                    <a:ext uri="{9D8B030D-6E8A-4147-A177-3AD203B41FA5}">
                      <a16:colId xmlns:a16="http://schemas.microsoft.com/office/drawing/2014/main" val="1569280940"/>
                    </a:ext>
                  </a:extLst>
                </a:gridCol>
                <a:gridCol w="1106585">
                  <a:extLst>
                    <a:ext uri="{9D8B030D-6E8A-4147-A177-3AD203B41FA5}">
                      <a16:colId xmlns:a16="http://schemas.microsoft.com/office/drawing/2014/main" val="2726301749"/>
                    </a:ext>
                  </a:extLst>
                </a:gridCol>
                <a:gridCol w="1106585">
                  <a:extLst>
                    <a:ext uri="{9D8B030D-6E8A-4147-A177-3AD203B41FA5}">
                      <a16:colId xmlns:a16="http://schemas.microsoft.com/office/drawing/2014/main" val="3958071285"/>
                    </a:ext>
                  </a:extLst>
                </a:gridCol>
                <a:gridCol w="947227">
                  <a:extLst>
                    <a:ext uri="{9D8B030D-6E8A-4147-A177-3AD203B41FA5}">
                      <a16:colId xmlns:a16="http://schemas.microsoft.com/office/drawing/2014/main" val="1117682372"/>
                    </a:ext>
                  </a:extLst>
                </a:gridCol>
                <a:gridCol w="790099">
                  <a:extLst>
                    <a:ext uri="{9D8B030D-6E8A-4147-A177-3AD203B41FA5}">
                      <a16:colId xmlns:a16="http://schemas.microsoft.com/office/drawing/2014/main" val="1232110406"/>
                    </a:ext>
                  </a:extLst>
                </a:gridCol>
                <a:gridCol w="631857">
                  <a:extLst>
                    <a:ext uri="{9D8B030D-6E8A-4147-A177-3AD203B41FA5}">
                      <a16:colId xmlns:a16="http://schemas.microsoft.com/office/drawing/2014/main" val="2215099789"/>
                    </a:ext>
                  </a:extLst>
                </a:gridCol>
              </a:tblGrid>
              <a:tr h="55166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Spot#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(ppm)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Th/U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U-Pb ratios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2875" algn="l"/>
                          <a:tab pos="381635" algn="ctr"/>
                        </a:tabLs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7265"/>
                  </a:ext>
                </a:extLst>
              </a:tr>
              <a:tr h="890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Pb/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1σ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207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Pb/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1σ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Pb/</a:t>
                      </a: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1σ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Pb/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1σ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43719"/>
                  </a:ext>
                </a:extLst>
              </a:tr>
              <a:tr h="736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1259.9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0.1309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1.22664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0.0242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0.1309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75410"/>
                  </a:ext>
                </a:extLst>
              </a:tr>
              <a:tr h="7187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757.7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0.2954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0.86602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0.0342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0.1019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581255"/>
                  </a:ext>
                </a:extLst>
              </a:tr>
              <a:tr h="719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0.1612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0.06913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0.67002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0.0158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0.06913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38763"/>
                  </a:ext>
                </a:extLst>
              </a:tr>
              <a:tr h="612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638.5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0.08518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0.65994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0.08518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2803"/>
                  </a:ext>
                </a:extLst>
              </a:tr>
              <a:tr h="557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345.2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0.2626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0.09942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0.95637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0.09942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89347"/>
                  </a:ext>
                </a:extLst>
              </a:tr>
              <a:tr h="557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552.4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0.11989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1.04599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0.041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0.11989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46775"/>
                  </a:ext>
                </a:extLst>
              </a:tr>
              <a:tr h="677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422.8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0.2928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0.08167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0.76483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0.0161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0.08167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327688"/>
                  </a:ext>
                </a:extLst>
              </a:tr>
              <a:tr h="682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0.3690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0.27771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0.00564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5.76111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0.15575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0.18771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0.0034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206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1069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Sylfaen</vt:lpstr>
      <vt:lpstr>Symbol</vt:lpstr>
      <vt:lpstr>Times New Roman</vt:lpstr>
      <vt:lpstr>Default Design</vt:lpstr>
      <vt:lpstr>PowerPoint Presentation</vt:lpstr>
    </vt:vector>
  </TitlesOfParts>
  <Company>Graphicsland/MAKESIGNS.COM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Avto</cp:lastModifiedBy>
  <cp:revision>189</cp:revision>
  <dcterms:created xsi:type="dcterms:W3CDTF">2005-06-17T18:14:43Z</dcterms:created>
  <dcterms:modified xsi:type="dcterms:W3CDTF">2019-11-01T18:15:14Z</dcterms:modified>
  <cp:category>research posters template</cp:category>
</cp:coreProperties>
</file>