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9" r:id="rId2"/>
    <p:sldId id="257" r:id="rId3"/>
    <p:sldId id="275" r:id="rId4"/>
    <p:sldId id="261" r:id="rId5"/>
    <p:sldId id="262" r:id="rId6"/>
    <p:sldId id="266" r:id="rId7"/>
    <p:sldId id="263" r:id="rId8"/>
    <p:sldId id="260" r:id="rId9"/>
    <p:sldId id="267" r:id="rId10"/>
    <p:sldId id="287" r:id="rId11"/>
    <p:sldId id="282" r:id="rId12"/>
    <p:sldId id="273" r:id="rId13"/>
    <p:sldId id="286" r:id="rId14"/>
    <p:sldId id="284" r:id="rId15"/>
    <p:sldId id="268" r:id="rId16"/>
    <p:sldId id="281" r:id="rId17"/>
    <p:sldId id="271" r:id="rId18"/>
    <p:sldId id="269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07" autoAdjust="0"/>
    <p:restoredTop sz="94576" autoAdjust="0"/>
  </p:normalViewPr>
  <p:slideViewPr>
    <p:cSldViewPr>
      <p:cViewPr>
        <p:scale>
          <a:sx n="100" d="100"/>
          <a:sy n="100" d="100"/>
        </p:scale>
        <p:origin x="-5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FB1083-354B-4021-A97B-C90881DCBEC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936469D-3946-4526-B2D9-EAF0B5F84019}">
      <dgm:prSet phldrT="[Text]"/>
      <dgm:spPr>
        <a:solidFill>
          <a:schemeClr val="accent6"/>
        </a:solidFill>
      </dgm:spPr>
      <dgm:t>
        <a:bodyPr/>
        <a:lstStyle/>
        <a:p>
          <a:r>
            <a:rPr lang="en-US" b="1" dirty="0" smtClean="0"/>
            <a:t>TTCG</a:t>
          </a:r>
          <a:endParaRPr lang="en-GB" b="1" dirty="0"/>
        </a:p>
      </dgm:t>
    </dgm:pt>
    <dgm:pt modelId="{FA3ACBE7-5EA1-4259-9AC9-A3B8D6B688E2}" type="parTrans" cxnId="{09F055D9-1D91-44B4-8CD9-BCF8CF190248}">
      <dgm:prSet/>
      <dgm:spPr/>
      <dgm:t>
        <a:bodyPr/>
        <a:lstStyle/>
        <a:p>
          <a:endParaRPr lang="en-GB"/>
        </a:p>
      </dgm:t>
    </dgm:pt>
    <dgm:pt modelId="{3E2F99B9-D9B6-4399-ACFB-6CE57D10C4E6}" type="sibTrans" cxnId="{09F055D9-1D91-44B4-8CD9-BCF8CF190248}">
      <dgm:prSet/>
      <dgm:spPr/>
      <dgm:t>
        <a:bodyPr/>
        <a:lstStyle/>
        <a:p>
          <a:endParaRPr lang="en-GB"/>
        </a:p>
      </dgm:t>
    </dgm:pt>
    <dgm:pt modelId="{DFFDE066-15CC-40B9-B438-417AC2D0430F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GB" sz="1200" b="1" dirty="0" smtClean="0"/>
            <a:t>Government:</a:t>
          </a:r>
        </a:p>
        <a:p>
          <a:pPr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dirty="0" err="1" smtClean="0"/>
            <a:t>Sakpatenti</a:t>
          </a:r>
          <a:r>
            <a:rPr lang="en-US" sz="1400" b="1" dirty="0" smtClean="0"/>
            <a:t> and </a:t>
          </a:r>
          <a:r>
            <a:rPr lang="en-US" sz="1400" b="1" dirty="0" err="1" smtClean="0"/>
            <a:t>Shota</a:t>
          </a:r>
          <a:r>
            <a:rPr lang="en-US" sz="1400" b="1" dirty="0" smtClean="0"/>
            <a:t> </a:t>
          </a:r>
          <a:r>
            <a:rPr lang="en-US" sz="1400" b="1" dirty="0" err="1" smtClean="0"/>
            <a:t>Rustaveli</a:t>
          </a:r>
          <a:r>
            <a:rPr lang="en-US" sz="1400" b="1" dirty="0" smtClean="0"/>
            <a:t> Science Foundation (Min. of Education)</a:t>
          </a:r>
          <a:endParaRPr lang="en-GB" sz="1400" b="1" dirty="0"/>
        </a:p>
      </dgm:t>
    </dgm:pt>
    <dgm:pt modelId="{9BCDAD6F-C5D2-41E4-8089-6DE6DA577E76}" type="parTrans" cxnId="{97CCB073-0159-416F-98DE-FAEA9B81AF67}">
      <dgm:prSet/>
      <dgm:spPr>
        <a:solidFill>
          <a:schemeClr val="accent6"/>
        </a:solidFill>
      </dgm:spPr>
      <dgm:t>
        <a:bodyPr/>
        <a:lstStyle/>
        <a:p>
          <a:endParaRPr lang="en-GB" b="1"/>
        </a:p>
      </dgm:t>
    </dgm:pt>
    <dgm:pt modelId="{0A2E0811-B0D1-4272-A6B1-377CC7D73595}" type="sibTrans" cxnId="{97CCB073-0159-416F-98DE-FAEA9B81AF67}">
      <dgm:prSet/>
      <dgm:spPr/>
      <dgm:t>
        <a:bodyPr/>
        <a:lstStyle/>
        <a:p>
          <a:endParaRPr lang="en-GB"/>
        </a:p>
      </dgm:t>
    </dgm:pt>
    <dgm:pt modelId="{093528F8-57BF-46A3-8BC1-0B12F0650F12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r>
            <a:rPr lang="en-US" sz="1800" b="1" u="sng" dirty="0" smtClean="0"/>
            <a:t>Universities</a:t>
          </a:r>
          <a:endParaRPr lang="en-US" sz="1200" b="1" dirty="0" smtClean="0"/>
        </a:p>
        <a:p>
          <a:pPr algn="l"/>
          <a:r>
            <a:rPr lang="en-GB" sz="1200" b="1" dirty="0" smtClean="0"/>
            <a:t>Tbilisi State University</a:t>
          </a:r>
        </a:p>
        <a:p>
          <a:pPr algn="l"/>
          <a:r>
            <a:rPr lang="en-US" sz="1200" b="1" dirty="0" err="1" smtClean="0"/>
            <a:t>Ilia</a:t>
          </a:r>
          <a:r>
            <a:rPr lang="en-US" sz="1200" b="1" dirty="0" smtClean="0"/>
            <a:t> State University</a:t>
          </a:r>
          <a:endParaRPr lang="en-GB" sz="1200" b="1" dirty="0" smtClean="0"/>
        </a:p>
        <a:p>
          <a:pPr algn="l"/>
          <a:r>
            <a:rPr lang="en-US" sz="1200" b="1" dirty="0" smtClean="0"/>
            <a:t>Batumi </a:t>
          </a:r>
          <a:r>
            <a:rPr lang="en-US" sz="1200" b="1" dirty="0" err="1" smtClean="0"/>
            <a:t>Shota</a:t>
          </a:r>
          <a:r>
            <a:rPr lang="en-US" sz="1200" b="1" dirty="0" smtClean="0"/>
            <a:t> </a:t>
          </a:r>
          <a:r>
            <a:rPr lang="en-US" sz="1200" b="1" dirty="0" err="1" smtClean="0"/>
            <a:t>Rustaveli</a:t>
          </a:r>
          <a:r>
            <a:rPr lang="en-US" sz="1200" b="1" dirty="0" smtClean="0"/>
            <a:t> State University</a:t>
          </a:r>
        </a:p>
        <a:p>
          <a:pPr algn="l"/>
          <a:r>
            <a:rPr lang="en-US" sz="1200" b="1" dirty="0" smtClean="0"/>
            <a:t>Agrarian University</a:t>
          </a:r>
          <a:endParaRPr lang="en-GB" sz="1200" b="1" dirty="0" smtClean="0"/>
        </a:p>
        <a:p>
          <a:pPr algn="l"/>
          <a:r>
            <a:rPr lang="en-US" sz="1200" b="1" dirty="0" smtClean="0"/>
            <a:t>Kutaisi </a:t>
          </a:r>
          <a:r>
            <a:rPr lang="en-US" sz="1200" b="1" dirty="0" err="1" smtClean="0"/>
            <a:t>Akaki</a:t>
          </a:r>
          <a:r>
            <a:rPr lang="en-US" sz="1200" b="1" dirty="0" smtClean="0"/>
            <a:t> </a:t>
          </a:r>
          <a:r>
            <a:rPr lang="en-US" sz="1200" b="1" dirty="0" err="1" smtClean="0"/>
            <a:t>Tsereteli</a:t>
          </a:r>
          <a:r>
            <a:rPr lang="en-US" sz="1200" b="1" dirty="0" smtClean="0"/>
            <a:t> State University</a:t>
          </a:r>
        </a:p>
        <a:p>
          <a:pPr algn="ctr"/>
          <a:r>
            <a:rPr lang="en-US" sz="1200" b="1" dirty="0" smtClean="0"/>
            <a:t> </a:t>
          </a:r>
          <a:endParaRPr lang="en-GB" sz="1200" b="1" dirty="0"/>
        </a:p>
      </dgm:t>
    </dgm:pt>
    <dgm:pt modelId="{D829B263-9F30-495E-91D6-37466533853E}" type="parTrans" cxnId="{EF67F4FE-7B78-4CE5-B064-26C5AF6454E1}">
      <dgm:prSet/>
      <dgm:spPr>
        <a:solidFill>
          <a:schemeClr val="accent6"/>
        </a:solidFill>
      </dgm:spPr>
      <dgm:t>
        <a:bodyPr/>
        <a:lstStyle/>
        <a:p>
          <a:endParaRPr lang="en-GB" b="1"/>
        </a:p>
      </dgm:t>
    </dgm:pt>
    <dgm:pt modelId="{E97F2DB2-CC66-48FC-899C-5A2F852453B0}" type="sibTrans" cxnId="{EF67F4FE-7B78-4CE5-B064-26C5AF6454E1}">
      <dgm:prSet/>
      <dgm:spPr/>
      <dgm:t>
        <a:bodyPr/>
        <a:lstStyle/>
        <a:p>
          <a:endParaRPr lang="en-GB"/>
        </a:p>
      </dgm:t>
    </dgm:pt>
    <dgm:pt modelId="{64729DA6-2D9D-417A-BA32-6C927CF12F91}">
      <dgm:prSet custScaleX="105911" custScaleY="106034"/>
      <dgm:spPr/>
      <dgm:t>
        <a:bodyPr/>
        <a:lstStyle/>
        <a:p>
          <a:endParaRPr lang="en-GB" dirty="0"/>
        </a:p>
      </dgm:t>
    </dgm:pt>
    <dgm:pt modelId="{BA2653E3-670D-429E-8A4D-1CF5A439FEA9}" type="parTrans" cxnId="{6A3AF89F-9AEF-431F-9B52-10B9A9AC575E}">
      <dgm:prSet/>
      <dgm:spPr>
        <a:solidFill>
          <a:schemeClr val="accent6"/>
        </a:solidFill>
      </dgm:spPr>
      <dgm:t>
        <a:bodyPr/>
        <a:lstStyle/>
        <a:p>
          <a:endParaRPr lang="en-GB" b="1"/>
        </a:p>
      </dgm:t>
    </dgm:pt>
    <dgm:pt modelId="{CDEAC4C5-A8E9-4E2D-9D34-B9EEE0387ABD}" type="sibTrans" cxnId="{6A3AF89F-9AEF-431F-9B52-10B9A9AC575E}">
      <dgm:prSet/>
      <dgm:spPr/>
      <dgm:t>
        <a:bodyPr/>
        <a:lstStyle/>
        <a:p>
          <a:endParaRPr lang="en-GB"/>
        </a:p>
      </dgm:t>
    </dgm:pt>
    <dgm:pt modelId="{79302B71-1DC5-4409-A6BB-E31EAF887D3E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 b="1" u="sng" dirty="0" smtClean="0"/>
            <a:t>Business</a:t>
          </a:r>
          <a:r>
            <a:rPr lang="en-US" sz="1200" b="1" dirty="0" smtClean="0"/>
            <a:t>: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 smtClean="0"/>
            <a:t>Georgian Employers Association, Georgian Chamber of Commerce and Industry, Georgian Small and Medium Enterprise Association</a:t>
          </a:r>
          <a:endParaRPr lang="en-GB" sz="1050" b="1" dirty="0"/>
        </a:p>
      </dgm:t>
    </dgm:pt>
    <dgm:pt modelId="{ABEAA1E4-82F3-4CAB-810C-90123E6E2636}" type="parTrans" cxnId="{32B39D79-5567-4FFB-92EE-2A60A7A765DA}">
      <dgm:prSet/>
      <dgm:spPr/>
      <dgm:t>
        <a:bodyPr/>
        <a:lstStyle/>
        <a:p>
          <a:endParaRPr lang="en-US"/>
        </a:p>
      </dgm:t>
    </dgm:pt>
    <dgm:pt modelId="{C0C8A6BB-2D71-4515-98EE-F44776EB2272}" type="sibTrans" cxnId="{32B39D79-5567-4FFB-92EE-2A60A7A765DA}">
      <dgm:prSet/>
      <dgm:spPr/>
      <dgm:t>
        <a:bodyPr/>
        <a:lstStyle/>
        <a:p>
          <a:endParaRPr lang="en-US"/>
        </a:p>
      </dgm:t>
    </dgm:pt>
    <dgm:pt modelId="{790BD7CA-08BD-42F1-92AE-A6032DAB4D74}" type="pres">
      <dgm:prSet presAssocID="{27FB1083-354B-4021-A97B-C90881DCBEC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4745F13-19CF-44B4-B1C3-7C6C656AAACC}" type="pres">
      <dgm:prSet presAssocID="{5936469D-3946-4526-B2D9-EAF0B5F84019}" presName="centerShape" presStyleLbl="node0" presStyleIdx="0" presStyleCnt="1"/>
      <dgm:spPr/>
      <dgm:t>
        <a:bodyPr/>
        <a:lstStyle/>
        <a:p>
          <a:endParaRPr lang="en-GB"/>
        </a:p>
      </dgm:t>
    </dgm:pt>
    <dgm:pt modelId="{D6EB1FD1-BE54-4F76-8ADB-055040ADB9EA}" type="pres">
      <dgm:prSet presAssocID="{9BCDAD6F-C5D2-41E4-8089-6DE6DA577E76}" presName="parTrans" presStyleLbl="sibTrans2D1" presStyleIdx="0" presStyleCnt="3"/>
      <dgm:spPr/>
      <dgm:t>
        <a:bodyPr/>
        <a:lstStyle/>
        <a:p>
          <a:endParaRPr lang="en-GB"/>
        </a:p>
      </dgm:t>
    </dgm:pt>
    <dgm:pt modelId="{4FE6A85F-1C6B-4D40-BD4E-2D79F92BF5E6}" type="pres">
      <dgm:prSet presAssocID="{9BCDAD6F-C5D2-41E4-8089-6DE6DA577E76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1E6631DB-FFE3-4154-9590-BA004BFA4639}" type="pres">
      <dgm:prSet presAssocID="{DFFDE066-15CC-40B9-B438-417AC2D0430F}" presName="node" presStyleLbl="node1" presStyleIdx="0" presStyleCnt="3" custScaleX="123701" custScaleY="113169" custRadScaleRad="99882" custRadScaleInc="-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6DAD40-8ED8-4D8B-A071-7589CA1A9F3B}" type="pres">
      <dgm:prSet presAssocID="{ABEAA1E4-82F3-4CAB-810C-90123E6E2636}" presName="parTrans" presStyleLbl="sibTrans2D1" presStyleIdx="1" presStyleCnt="3"/>
      <dgm:spPr/>
      <dgm:t>
        <a:bodyPr/>
        <a:lstStyle/>
        <a:p>
          <a:endParaRPr lang="en-US"/>
        </a:p>
      </dgm:t>
    </dgm:pt>
    <dgm:pt modelId="{BEC5483E-5A83-4875-973C-2F6723CEA955}" type="pres">
      <dgm:prSet presAssocID="{ABEAA1E4-82F3-4CAB-810C-90123E6E2636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0B106312-1CE4-4A4D-826F-0C0625DE1743}" type="pres">
      <dgm:prSet presAssocID="{79302B71-1DC5-4409-A6BB-E31EAF887D3E}" presName="node" presStyleLbl="node1" presStyleIdx="1" presStyleCnt="3" custScaleX="149990" custScaleY="152759" custRadScaleRad="119678" custRadScaleInc="-9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B83CF0-24D2-4728-BA85-D1FC72FA5980}" type="pres">
      <dgm:prSet presAssocID="{D829B263-9F30-495E-91D6-37466533853E}" presName="parTrans" presStyleLbl="sibTrans2D1" presStyleIdx="2" presStyleCnt="3"/>
      <dgm:spPr/>
      <dgm:t>
        <a:bodyPr/>
        <a:lstStyle/>
        <a:p>
          <a:endParaRPr lang="en-GB"/>
        </a:p>
      </dgm:t>
    </dgm:pt>
    <dgm:pt modelId="{81D2B432-F77B-4718-A537-635D98459A8F}" type="pres">
      <dgm:prSet presAssocID="{D829B263-9F30-495E-91D6-37466533853E}" presName="connectorText" presStyleLbl="sibTrans2D1" presStyleIdx="2" presStyleCnt="3"/>
      <dgm:spPr/>
      <dgm:t>
        <a:bodyPr/>
        <a:lstStyle/>
        <a:p>
          <a:endParaRPr lang="en-GB"/>
        </a:p>
      </dgm:t>
    </dgm:pt>
    <dgm:pt modelId="{AF775790-9D75-42FB-912D-98C050FF3A86}" type="pres">
      <dgm:prSet presAssocID="{093528F8-57BF-46A3-8BC1-0B12F0650F12}" presName="node" presStyleLbl="node1" presStyleIdx="2" presStyleCnt="3" custScaleX="192712" custScaleY="175774" custRadScaleRad="133926" custRadScaleInc="1328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9F055D9-1D91-44B4-8CD9-BCF8CF190248}" srcId="{27FB1083-354B-4021-A97B-C90881DCBEC3}" destId="{5936469D-3946-4526-B2D9-EAF0B5F84019}" srcOrd="0" destOrd="0" parTransId="{FA3ACBE7-5EA1-4259-9AC9-A3B8D6B688E2}" sibTransId="{3E2F99B9-D9B6-4399-ACFB-6CE57D10C4E6}"/>
    <dgm:cxn modelId="{97CCB073-0159-416F-98DE-FAEA9B81AF67}" srcId="{5936469D-3946-4526-B2D9-EAF0B5F84019}" destId="{DFFDE066-15CC-40B9-B438-417AC2D0430F}" srcOrd="0" destOrd="0" parTransId="{9BCDAD6F-C5D2-41E4-8089-6DE6DA577E76}" sibTransId="{0A2E0811-B0D1-4272-A6B1-377CC7D73595}"/>
    <dgm:cxn modelId="{55BD52C7-85B8-41FD-B6FC-93EC546A574E}" type="presOf" srcId="{D829B263-9F30-495E-91D6-37466533853E}" destId="{46B83CF0-24D2-4728-BA85-D1FC72FA5980}" srcOrd="0" destOrd="0" presId="urn:microsoft.com/office/officeart/2005/8/layout/radial5"/>
    <dgm:cxn modelId="{18B043D7-F8DE-4669-AA24-1609EEBB88A6}" type="presOf" srcId="{ABEAA1E4-82F3-4CAB-810C-90123E6E2636}" destId="{936DAD40-8ED8-4D8B-A071-7589CA1A9F3B}" srcOrd="0" destOrd="0" presId="urn:microsoft.com/office/officeart/2005/8/layout/radial5"/>
    <dgm:cxn modelId="{2289F60F-8017-483B-BEB9-F4219F6783C3}" type="presOf" srcId="{9BCDAD6F-C5D2-41E4-8089-6DE6DA577E76}" destId="{4FE6A85F-1C6B-4D40-BD4E-2D79F92BF5E6}" srcOrd="1" destOrd="0" presId="urn:microsoft.com/office/officeart/2005/8/layout/radial5"/>
    <dgm:cxn modelId="{6A3AF89F-9AEF-431F-9B52-10B9A9AC575E}" srcId="{27FB1083-354B-4021-A97B-C90881DCBEC3}" destId="{64729DA6-2D9D-417A-BA32-6C927CF12F91}" srcOrd="1" destOrd="0" parTransId="{BA2653E3-670D-429E-8A4D-1CF5A439FEA9}" sibTransId="{CDEAC4C5-A8E9-4E2D-9D34-B9EEE0387ABD}"/>
    <dgm:cxn modelId="{37B133CE-B985-4F6D-9365-6C3006C2DBA4}" type="presOf" srcId="{ABEAA1E4-82F3-4CAB-810C-90123E6E2636}" destId="{BEC5483E-5A83-4875-973C-2F6723CEA955}" srcOrd="1" destOrd="0" presId="urn:microsoft.com/office/officeart/2005/8/layout/radial5"/>
    <dgm:cxn modelId="{32B39D79-5567-4FFB-92EE-2A60A7A765DA}" srcId="{5936469D-3946-4526-B2D9-EAF0B5F84019}" destId="{79302B71-1DC5-4409-A6BB-E31EAF887D3E}" srcOrd="1" destOrd="0" parTransId="{ABEAA1E4-82F3-4CAB-810C-90123E6E2636}" sibTransId="{C0C8A6BB-2D71-4515-98EE-F44776EB2272}"/>
    <dgm:cxn modelId="{B86CDA88-ADC4-416A-835B-BD4BB081CC4D}" type="presOf" srcId="{DFFDE066-15CC-40B9-B438-417AC2D0430F}" destId="{1E6631DB-FFE3-4154-9590-BA004BFA4639}" srcOrd="0" destOrd="0" presId="urn:microsoft.com/office/officeart/2005/8/layout/radial5"/>
    <dgm:cxn modelId="{9BD6DE89-EB0A-45A5-9C8C-70E02F8F4BD4}" type="presOf" srcId="{093528F8-57BF-46A3-8BC1-0B12F0650F12}" destId="{AF775790-9D75-42FB-912D-98C050FF3A86}" srcOrd="0" destOrd="0" presId="urn:microsoft.com/office/officeart/2005/8/layout/radial5"/>
    <dgm:cxn modelId="{6C464D21-7CD5-4DFF-A9C7-F8F81D0B79F2}" type="presOf" srcId="{79302B71-1DC5-4409-A6BB-E31EAF887D3E}" destId="{0B106312-1CE4-4A4D-826F-0C0625DE1743}" srcOrd="0" destOrd="0" presId="urn:microsoft.com/office/officeart/2005/8/layout/radial5"/>
    <dgm:cxn modelId="{73854E50-9553-4C03-A68C-352B6489EB3A}" type="presOf" srcId="{D829B263-9F30-495E-91D6-37466533853E}" destId="{81D2B432-F77B-4718-A537-635D98459A8F}" srcOrd="1" destOrd="0" presId="urn:microsoft.com/office/officeart/2005/8/layout/radial5"/>
    <dgm:cxn modelId="{FAADCA49-D868-45E4-BE04-BC54DA09CF93}" type="presOf" srcId="{27FB1083-354B-4021-A97B-C90881DCBEC3}" destId="{790BD7CA-08BD-42F1-92AE-A6032DAB4D74}" srcOrd="0" destOrd="0" presId="urn:microsoft.com/office/officeart/2005/8/layout/radial5"/>
    <dgm:cxn modelId="{EF67F4FE-7B78-4CE5-B064-26C5AF6454E1}" srcId="{5936469D-3946-4526-B2D9-EAF0B5F84019}" destId="{093528F8-57BF-46A3-8BC1-0B12F0650F12}" srcOrd="2" destOrd="0" parTransId="{D829B263-9F30-495E-91D6-37466533853E}" sibTransId="{E97F2DB2-CC66-48FC-899C-5A2F852453B0}"/>
    <dgm:cxn modelId="{104DC4D7-7BB2-486F-81C3-F98AF003008A}" type="presOf" srcId="{5936469D-3946-4526-B2D9-EAF0B5F84019}" destId="{B4745F13-19CF-44B4-B1C3-7C6C656AAACC}" srcOrd="0" destOrd="0" presId="urn:microsoft.com/office/officeart/2005/8/layout/radial5"/>
    <dgm:cxn modelId="{94068F1A-4489-4C4C-A790-6152E1D8D0AB}" type="presOf" srcId="{9BCDAD6F-C5D2-41E4-8089-6DE6DA577E76}" destId="{D6EB1FD1-BE54-4F76-8ADB-055040ADB9EA}" srcOrd="0" destOrd="0" presId="urn:microsoft.com/office/officeart/2005/8/layout/radial5"/>
    <dgm:cxn modelId="{B7DC6446-65BE-4605-BE70-19678D177C09}" type="presParOf" srcId="{790BD7CA-08BD-42F1-92AE-A6032DAB4D74}" destId="{B4745F13-19CF-44B4-B1C3-7C6C656AAACC}" srcOrd="0" destOrd="0" presId="urn:microsoft.com/office/officeart/2005/8/layout/radial5"/>
    <dgm:cxn modelId="{B9B8B46F-A726-4196-907F-88B3F5DC1952}" type="presParOf" srcId="{790BD7CA-08BD-42F1-92AE-A6032DAB4D74}" destId="{D6EB1FD1-BE54-4F76-8ADB-055040ADB9EA}" srcOrd="1" destOrd="0" presId="urn:microsoft.com/office/officeart/2005/8/layout/radial5"/>
    <dgm:cxn modelId="{BF862A7B-9822-4614-A684-E76AAB0E3EEA}" type="presParOf" srcId="{D6EB1FD1-BE54-4F76-8ADB-055040ADB9EA}" destId="{4FE6A85F-1C6B-4D40-BD4E-2D79F92BF5E6}" srcOrd="0" destOrd="0" presId="urn:microsoft.com/office/officeart/2005/8/layout/radial5"/>
    <dgm:cxn modelId="{ABAF85F6-D0D8-4D63-B422-7FB975EBF3B9}" type="presParOf" srcId="{790BD7CA-08BD-42F1-92AE-A6032DAB4D74}" destId="{1E6631DB-FFE3-4154-9590-BA004BFA4639}" srcOrd="2" destOrd="0" presId="urn:microsoft.com/office/officeart/2005/8/layout/radial5"/>
    <dgm:cxn modelId="{007912EB-39EC-4186-AF90-21DF82B7A4DE}" type="presParOf" srcId="{790BD7CA-08BD-42F1-92AE-A6032DAB4D74}" destId="{936DAD40-8ED8-4D8B-A071-7589CA1A9F3B}" srcOrd="3" destOrd="0" presId="urn:microsoft.com/office/officeart/2005/8/layout/radial5"/>
    <dgm:cxn modelId="{010C3E69-F204-4609-8F18-C51FEF1CBF11}" type="presParOf" srcId="{936DAD40-8ED8-4D8B-A071-7589CA1A9F3B}" destId="{BEC5483E-5A83-4875-973C-2F6723CEA955}" srcOrd="0" destOrd="0" presId="urn:microsoft.com/office/officeart/2005/8/layout/radial5"/>
    <dgm:cxn modelId="{C9E0AD35-0B8F-4891-A693-59E0233BA892}" type="presParOf" srcId="{790BD7CA-08BD-42F1-92AE-A6032DAB4D74}" destId="{0B106312-1CE4-4A4D-826F-0C0625DE1743}" srcOrd="4" destOrd="0" presId="urn:microsoft.com/office/officeart/2005/8/layout/radial5"/>
    <dgm:cxn modelId="{B119B9C6-A7FC-48F7-A143-E5CB657C58B8}" type="presParOf" srcId="{790BD7CA-08BD-42F1-92AE-A6032DAB4D74}" destId="{46B83CF0-24D2-4728-BA85-D1FC72FA5980}" srcOrd="5" destOrd="0" presId="urn:microsoft.com/office/officeart/2005/8/layout/radial5"/>
    <dgm:cxn modelId="{AAC8F5FD-2527-47D7-9988-BDB3C3C1E220}" type="presParOf" srcId="{46B83CF0-24D2-4728-BA85-D1FC72FA5980}" destId="{81D2B432-F77B-4718-A537-635D98459A8F}" srcOrd="0" destOrd="0" presId="urn:microsoft.com/office/officeart/2005/8/layout/radial5"/>
    <dgm:cxn modelId="{4701AC8E-2DE0-4553-BA19-EAC59163B217}" type="presParOf" srcId="{790BD7CA-08BD-42F1-92AE-A6032DAB4D74}" destId="{AF775790-9D75-42FB-912D-98C050FF3A86}" srcOrd="6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F752DB-B80A-4DF7-8BAC-763A5D446DB4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4C1A5077-CB15-4179-866B-46CF47977F3B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000" b="1" dirty="0" smtClean="0"/>
            <a:t>33% </a:t>
          </a:r>
          <a:r>
            <a:rPr lang="en-US" sz="1800" b="1" dirty="0" smtClean="0"/>
            <a:t>Educational Sector</a:t>
          </a:r>
          <a:endParaRPr lang="en-GB" sz="1800" b="1" dirty="0"/>
        </a:p>
      </dgm:t>
    </dgm:pt>
    <dgm:pt modelId="{B4CBEBBC-7F58-4E5D-BA7E-926430BAE922}" type="parTrans" cxnId="{4D789F86-70B2-4245-A8E5-719A4E49C2F4}">
      <dgm:prSet/>
      <dgm:spPr/>
      <dgm:t>
        <a:bodyPr/>
        <a:lstStyle/>
        <a:p>
          <a:endParaRPr lang="en-GB" sz="2000"/>
        </a:p>
      </dgm:t>
    </dgm:pt>
    <dgm:pt modelId="{38D4ACB4-BEA8-4548-95D6-E9C630C0644A}" type="sibTrans" cxnId="{4D789F86-70B2-4245-A8E5-719A4E49C2F4}">
      <dgm:prSet/>
      <dgm:spPr/>
      <dgm:t>
        <a:bodyPr/>
        <a:lstStyle/>
        <a:p>
          <a:endParaRPr lang="en-GB" sz="2000"/>
        </a:p>
      </dgm:t>
    </dgm:pt>
    <dgm:pt modelId="{9916F526-82C5-4328-844A-0EA18FBDAB9F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2000" b="1" dirty="0" smtClean="0"/>
            <a:t>33% Private Sector</a:t>
          </a:r>
          <a:endParaRPr lang="en-GB" sz="2000" b="1" dirty="0"/>
        </a:p>
      </dgm:t>
    </dgm:pt>
    <dgm:pt modelId="{A99FE39D-1F00-4F61-9824-DF3E7E9973BB}" type="parTrans" cxnId="{45D3F0D2-DAE6-4D3B-B428-6E206A4E90F9}">
      <dgm:prSet/>
      <dgm:spPr/>
      <dgm:t>
        <a:bodyPr/>
        <a:lstStyle/>
        <a:p>
          <a:endParaRPr lang="en-GB" sz="2000"/>
        </a:p>
      </dgm:t>
    </dgm:pt>
    <dgm:pt modelId="{14577428-8C85-42E1-9B49-0883DAD9E5AF}" type="sibTrans" cxnId="{45D3F0D2-DAE6-4D3B-B428-6E206A4E90F9}">
      <dgm:prSet/>
      <dgm:spPr/>
      <dgm:t>
        <a:bodyPr/>
        <a:lstStyle/>
        <a:p>
          <a:endParaRPr lang="en-GB" sz="2000"/>
        </a:p>
      </dgm:t>
    </dgm:pt>
    <dgm:pt modelId="{F7BB9CAC-B9FE-4E6E-8215-DE18DC6355CF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b="1" dirty="0" smtClean="0"/>
            <a:t>33% </a:t>
          </a:r>
          <a:r>
            <a:rPr lang="en-US" sz="1400" b="1" dirty="0" smtClean="0"/>
            <a:t>Public Sector</a:t>
          </a:r>
          <a:endParaRPr lang="en-GB" sz="1400" b="1" dirty="0"/>
        </a:p>
      </dgm:t>
    </dgm:pt>
    <dgm:pt modelId="{C3BD9113-71B7-4266-84D2-C7139538CE71}" type="parTrans" cxnId="{7371D5DC-BE38-4F44-9E16-D8D880FCBB8B}">
      <dgm:prSet/>
      <dgm:spPr/>
      <dgm:t>
        <a:bodyPr/>
        <a:lstStyle/>
        <a:p>
          <a:endParaRPr lang="en-GB" sz="2000"/>
        </a:p>
      </dgm:t>
    </dgm:pt>
    <dgm:pt modelId="{7B1C5D64-6318-4244-BC12-207A35E541A0}" type="sibTrans" cxnId="{7371D5DC-BE38-4F44-9E16-D8D880FCBB8B}">
      <dgm:prSet/>
      <dgm:spPr/>
      <dgm:t>
        <a:bodyPr/>
        <a:lstStyle/>
        <a:p>
          <a:endParaRPr lang="en-GB" sz="2000"/>
        </a:p>
      </dgm:t>
    </dgm:pt>
    <dgm:pt modelId="{B397A5A7-488F-487E-B91C-EFC077203E82}" type="pres">
      <dgm:prSet presAssocID="{E9F752DB-B80A-4DF7-8BAC-763A5D446DB4}" presName="compositeShape" presStyleCnt="0">
        <dgm:presLayoutVars>
          <dgm:chMax val="7"/>
          <dgm:dir/>
          <dgm:resizeHandles val="exact"/>
        </dgm:presLayoutVars>
      </dgm:prSet>
      <dgm:spPr/>
    </dgm:pt>
    <dgm:pt modelId="{F2383196-C90D-40F5-9B80-4CFD7A64CE75}" type="pres">
      <dgm:prSet presAssocID="{E9F752DB-B80A-4DF7-8BAC-763A5D446DB4}" presName="wedge1" presStyleLbl="node1" presStyleIdx="0" presStyleCnt="3" custLinFactNeighborX="589" custLinFactNeighborY="590"/>
      <dgm:spPr/>
      <dgm:t>
        <a:bodyPr/>
        <a:lstStyle/>
        <a:p>
          <a:endParaRPr lang="en-GB"/>
        </a:p>
      </dgm:t>
    </dgm:pt>
    <dgm:pt modelId="{C19A2B0B-074E-492D-BA4B-7A3B24FB3FF8}" type="pres">
      <dgm:prSet presAssocID="{E9F752DB-B80A-4DF7-8BAC-763A5D446DB4}" presName="dummy1a" presStyleCnt="0"/>
      <dgm:spPr/>
    </dgm:pt>
    <dgm:pt modelId="{E8784F1D-E088-4E67-AC8D-B3E3FEDAFB99}" type="pres">
      <dgm:prSet presAssocID="{E9F752DB-B80A-4DF7-8BAC-763A5D446DB4}" presName="dummy1b" presStyleCnt="0"/>
      <dgm:spPr/>
    </dgm:pt>
    <dgm:pt modelId="{622F72F2-D123-4027-A39E-19E0D4AD548A}" type="pres">
      <dgm:prSet presAssocID="{E9F752DB-B80A-4DF7-8BAC-763A5D446DB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66E725-B835-420B-8A4E-1DC10B6DEE99}" type="pres">
      <dgm:prSet presAssocID="{E9F752DB-B80A-4DF7-8BAC-763A5D446DB4}" presName="wedge2" presStyleLbl="node1" presStyleIdx="1" presStyleCnt="3"/>
      <dgm:spPr/>
      <dgm:t>
        <a:bodyPr/>
        <a:lstStyle/>
        <a:p>
          <a:endParaRPr lang="en-GB"/>
        </a:p>
      </dgm:t>
    </dgm:pt>
    <dgm:pt modelId="{0E67F55F-DCB7-4B90-8028-1D5431549041}" type="pres">
      <dgm:prSet presAssocID="{E9F752DB-B80A-4DF7-8BAC-763A5D446DB4}" presName="dummy2a" presStyleCnt="0"/>
      <dgm:spPr/>
    </dgm:pt>
    <dgm:pt modelId="{6259F8A1-AC23-4F41-8571-D1F645C60724}" type="pres">
      <dgm:prSet presAssocID="{E9F752DB-B80A-4DF7-8BAC-763A5D446DB4}" presName="dummy2b" presStyleCnt="0"/>
      <dgm:spPr/>
    </dgm:pt>
    <dgm:pt modelId="{5615AC10-1DA0-4DBD-BCB3-505D181F99D9}" type="pres">
      <dgm:prSet presAssocID="{E9F752DB-B80A-4DF7-8BAC-763A5D446DB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9487EA-9143-4F85-BE59-B6F2D8AD3D5E}" type="pres">
      <dgm:prSet presAssocID="{E9F752DB-B80A-4DF7-8BAC-763A5D446DB4}" presName="wedge3" presStyleLbl="node1" presStyleIdx="2" presStyleCnt="3"/>
      <dgm:spPr/>
      <dgm:t>
        <a:bodyPr/>
        <a:lstStyle/>
        <a:p>
          <a:endParaRPr lang="en-GB"/>
        </a:p>
      </dgm:t>
    </dgm:pt>
    <dgm:pt modelId="{197DE149-EEF3-4276-AEC2-B61BF9D70DD8}" type="pres">
      <dgm:prSet presAssocID="{E9F752DB-B80A-4DF7-8BAC-763A5D446DB4}" presName="dummy3a" presStyleCnt="0"/>
      <dgm:spPr/>
    </dgm:pt>
    <dgm:pt modelId="{C3A2AA16-BE15-4642-A000-77C4D171C94D}" type="pres">
      <dgm:prSet presAssocID="{E9F752DB-B80A-4DF7-8BAC-763A5D446DB4}" presName="dummy3b" presStyleCnt="0"/>
      <dgm:spPr/>
    </dgm:pt>
    <dgm:pt modelId="{C7E89169-5E93-498D-A103-8C64C75BD4BB}" type="pres">
      <dgm:prSet presAssocID="{E9F752DB-B80A-4DF7-8BAC-763A5D446DB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E569B5-438E-416B-B6CC-8D163D4F83A7}" type="pres">
      <dgm:prSet presAssocID="{38D4ACB4-BEA8-4548-95D6-E9C630C0644A}" presName="arrowWedge1" presStyleLbl="fgSibTrans2D1" presStyleIdx="0" presStyleCnt="3"/>
      <dgm:spPr/>
    </dgm:pt>
    <dgm:pt modelId="{8AA03670-D0F0-440D-96D5-269A12B749D8}" type="pres">
      <dgm:prSet presAssocID="{14577428-8C85-42E1-9B49-0883DAD9E5AF}" presName="arrowWedge2" presStyleLbl="fgSibTrans2D1" presStyleIdx="1" presStyleCnt="3"/>
      <dgm:spPr/>
    </dgm:pt>
    <dgm:pt modelId="{9370DEAB-79FB-49A5-96DF-E1AB3797EB99}" type="pres">
      <dgm:prSet presAssocID="{7B1C5D64-6318-4244-BC12-207A35E541A0}" presName="arrowWedge3" presStyleLbl="fgSibTrans2D1" presStyleIdx="2" presStyleCnt="3"/>
      <dgm:spPr/>
    </dgm:pt>
  </dgm:ptLst>
  <dgm:cxnLst>
    <dgm:cxn modelId="{45D3F0D2-DAE6-4D3B-B428-6E206A4E90F9}" srcId="{E9F752DB-B80A-4DF7-8BAC-763A5D446DB4}" destId="{9916F526-82C5-4328-844A-0EA18FBDAB9F}" srcOrd="1" destOrd="0" parTransId="{A99FE39D-1F00-4F61-9824-DF3E7E9973BB}" sibTransId="{14577428-8C85-42E1-9B49-0883DAD9E5AF}"/>
    <dgm:cxn modelId="{30BFF03E-7803-46F4-BA4E-B5614C4B7F65}" type="presOf" srcId="{4C1A5077-CB15-4179-866B-46CF47977F3B}" destId="{F2383196-C90D-40F5-9B80-4CFD7A64CE75}" srcOrd="0" destOrd="0" presId="urn:microsoft.com/office/officeart/2005/8/layout/cycle8"/>
    <dgm:cxn modelId="{63EE9521-6F24-4591-875D-ACD182915CAD}" type="presOf" srcId="{9916F526-82C5-4328-844A-0EA18FBDAB9F}" destId="{0166E725-B835-420B-8A4E-1DC10B6DEE99}" srcOrd="0" destOrd="0" presId="urn:microsoft.com/office/officeart/2005/8/layout/cycle8"/>
    <dgm:cxn modelId="{03A38AFC-90D3-4391-B0B1-16746FFCF39A}" type="presOf" srcId="{E9F752DB-B80A-4DF7-8BAC-763A5D446DB4}" destId="{B397A5A7-488F-487E-B91C-EFC077203E82}" srcOrd="0" destOrd="0" presId="urn:microsoft.com/office/officeart/2005/8/layout/cycle8"/>
    <dgm:cxn modelId="{F200DF5F-0E74-488C-8C9A-49A1BB8E0393}" type="presOf" srcId="{4C1A5077-CB15-4179-866B-46CF47977F3B}" destId="{622F72F2-D123-4027-A39E-19E0D4AD548A}" srcOrd="1" destOrd="0" presId="urn:microsoft.com/office/officeart/2005/8/layout/cycle8"/>
    <dgm:cxn modelId="{9ECDCFC7-1F66-4E27-A229-CC973C099515}" type="presOf" srcId="{F7BB9CAC-B9FE-4E6E-8215-DE18DC6355CF}" destId="{C7E89169-5E93-498D-A103-8C64C75BD4BB}" srcOrd="1" destOrd="0" presId="urn:microsoft.com/office/officeart/2005/8/layout/cycle8"/>
    <dgm:cxn modelId="{AD5C71C5-ED0B-4EAF-8C46-57CE2030CEEB}" type="presOf" srcId="{9916F526-82C5-4328-844A-0EA18FBDAB9F}" destId="{5615AC10-1DA0-4DBD-BCB3-505D181F99D9}" srcOrd="1" destOrd="0" presId="urn:microsoft.com/office/officeart/2005/8/layout/cycle8"/>
    <dgm:cxn modelId="{7371D5DC-BE38-4F44-9E16-D8D880FCBB8B}" srcId="{E9F752DB-B80A-4DF7-8BAC-763A5D446DB4}" destId="{F7BB9CAC-B9FE-4E6E-8215-DE18DC6355CF}" srcOrd="2" destOrd="0" parTransId="{C3BD9113-71B7-4266-84D2-C7139538CE71}" sibTransId="{7B1C5D64-6318-4244-BC12-207A35E541A0}"/>
    <dgm:cxn modelId="{96B3E66B-9AAE-452F-A031-1BEB93248F8C}" type="presOf" srcId="{F7BB9CAC-B9FE-4E6E-8215-DE18DC6355CF}" destId="{8A9487EA-9143-4F85-BE59-B6F2D8AD3D5E}" srcOrd="0" destOrd="0" presId="urn:microsoft.com/office/officeart/2005/8/layout/cycle8"/>
    <dgm:cxn modelId="{4D789F86-70B2-4245-A8E5-719A4E49C2F4}" srcId="{E9F752DB-B80A-4DF7-8BAC-763A5D446DB4}" destId="{4C1A5077-CB15-4179-866B-46CF47977F3B}" srcOrd="0" destOrd="0" parTransId="{B4CBEBBC-7F58-4E5D-BA7E-926430BAE922}" sibTransId="{38D4ACB4-BEA8-4548-95D6-E9C630C0644A}"/>
    <dgm:cxn modelId="{C21ED520-B521-4873-A09E-D9B49BFEAF1D}" type="presParOf" srcId="{B397A5A7-488F-487E-B91C-EFC077203E82}" destId="{F2383196-C90D-40F5-9B80-4CFD7A64CE75}" srcOrd="0" destOrd="0" presId="urn:microsoft.com/office/officeart/2005/8/layout/cycle8"/>
    <dgm:cxn modelId="{096FBBE7-D693-42DC-9EE1-F53E84B6453E}" type="presParOf" srcId="{B397A5A7-488F-487E-B91C-EFC077203E82}" destId="{C19A2B0B-074E-492D-BA4B-7A3B24FB3FF8}" srcOrd="1" destOrd="0" presId="urn:microsoft.com/office/officeart/2005/8/layout/cycle8"/>
    <dgm:cxn modelId="{920C0213-3A59-423A-92A9-4607A8CE4EA9}" type="presParOf" srcId="{B397A5A7-488F-487E-B91C-EFC077203E82}" destId="{E8784F1D-E088-4E67-AC8D-B3E3FEDAFB99}" srcOrd="2" destOrd="0" presId="urn:microsoft.com/office/officeart/2005/8/layout/cycle8"/>
    <dgm:cxn modelId="{1966E9FD-BDFE-4BC1-89B4-5A5169D47B36}" type="presParOf" srcId="{B397A5A7-488F-487E-B91C-EFC077203E82}" destId="{622F72F2-D123-4027-A39E-19E0D4AD548A}" srcOrd="3" destOrd="0" presId="urn:microsoft.com/office/officeart/2005/8/layout/cycle8"/>
    <dgm:cxn modelId="{577703F9-E338-4AEB-9959-93C7873A4A1A}" type="presParOf" srcId="{B397A5A7-488F-487E-B91C-EFC077203E82}" destId="{0166E725-B835-420B-8A4E-1DC10B6DEE99}" srcOrd="4" destOrd="0" presId="urn:microsoft.com/office/officeart/2005/8/layout/cycle8"/>
    <dgm:cxn modelId="{66738292-2F9C-42DE-8FF1-DB18EEE7EC72}" type="presParOf" srcId="{B397A5A7-488F-487E-B91C-EFC077203E82}" destId="{0E67F55F-DCB7-4B90-8028-1D5431549041}" srcOrd="5" destOrd="0" presId="urn:microsoft.com/office/officeart/2005/8/layout/cycle8"/>
    <dgm:cxn modelId="{E6FD5751-5280-4C9B-AC35-E0EBC0ACD44D}" type="presParOf" srcId="{B397A5A7-488F-487E-B91C-EFC077203E82}" destId="{6259F8A1-AC23-4F41-8571-D1F645C60724}" srcOrd="6" destOrd="0" presId="urn:microsoft.com/office/officeart/2005/8/layout/cycle8"/>
    <dgm:cxn modelId="{44DF5C78-FA4D-4C87-9F37-9387AAB81C38}" type="presParOf" srcId="{B397A5A7-488F-487E-B91C-EFC077203E82}" destId="{5615AC10-1DA0-4DBD-BCB3-505D181F99D9}" srcOrd="7" destOrd="0" presId="urn:microsoft.com/office/officeart/2005/8/layout/cycle8"/>
    <dgm:cxn modelId="{FB68FE90-14FE-4ABE-8C5D-D42F4D361DD8}" type="presParOf" srcId="{B397A5A7-488F-487E-B91C-EFC077203E82}" destId="{8A9487EA-9143-4F85-BE59-B6F2D8AD3D5E}" srcOrd="8" destOrd="0" presId="urn:microsoft.com/office/officeart/2005/8/layout/cycle8"/>
    <dgm:cxn modelId="{2C40A99B-09B6-4914-9E5D-7799FB6ABFBC}" type="presParOf" srcId="{B397A5A7-488F-487E-B91C-EFC077203E82}" destId="{197DE149-EEF3-4276-AEC2-B61BF9D70DD8}" srcOrd="9" destOrd="0" presId="urn:microsoft.com/office/officeart/2005/8/layout/cycle8"/>
    <dgm:cxn modelId="{A81DAE00-C673-430C-A79E-9593C8F9D56C}" type="presParOf" srcId="{B397A5A7-488F-487E-B91C-EFC077203E82}" destId="{C3A2AA16-BE15-4642-A000-77C4D171C94D}" srcOrd="10" destOrd="0" presId="urn:microsoft.com/office/officeart/2005/8/layout/cycle8"/>
    <dgm:cxn modelId="{0D23F1FE-DC55-49CA-931E-C9674EAE595C}" type="presParOf" srcId="{B397A5A7-488F-487E-B91C-EFC077203E82}" destId="{C7E89169-5E93-498D-A103-8C64C75BD4BB}" srcOrd="11" destOrd="0" presId="urn:microsoft.com/office/officeart/2005/8/layout/cycle8"/>
    <dgm:cxn modelId="{2115C333-693A-4887-83B0-AEFDAA6C4869}" type="presParOf" srcId="{B397A5A7-488F-487E-B91C-EFC077203E82}" destId="{53E569B5-438E-416B-B6CC-8D163D4F83A7}" srcOrd="12" destOrd="0" presId="urn:microsoft.com/office/officeart/2005/8/layout/cycle8"/>
    <dgm:cxn modelId="{580C7267-AD96-4BD8-8344-5D8E824B6BF4}" type="presParOf" srcId="{B397A5A7-488F-487E-B91C-EFC077203E82}" destId="{8AA03670-D0F0-440D-96D5-269A12B749D8}" srcOrd="13" destOrd="0" presId="urn:microsoft.com/office/officeart/2005/8/layout/cycle8"/>
    <dgm:cxn modelId="{9C8F7BD6-C138-48FF-9B39-C72D16C5F930}" type="presParOf" srcId="{B397A5A7-488F-487E-B91C-EFC077203E82}" destId="{9370DEAB-79FB-49A5-96DF-E1AB3797EB99}" srcOrd="14" destOrd="0" presId="urn:microsoft.com/office/officeart/2005/8/layout/cycle8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54D63-7A16-47CE-AC6F-846B78E82E45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D7C60-7F33-4D2A-87C2-AAE6E414B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D7C60-7F33-4D2A-87C2-AAE6E414BBF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BB9A32-8079-41E4-9A12-8B300FC3BA3F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0CFDC6-8DB8-4611-A7E5-4641CA49F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2.gi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5001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aramond" pitchFamily="18" charset="0"/>
              </a:rPr>
              <a:t>Economic Aspects of Intellectual Property Rights: </a:t>
            </a:r>
            <a:br>
              <a:rPr lang="en-US" sz="2800" dirty="0" smtClean="0">
                <a:latin typeface="Garamond" pitchFamily="18" charset="0"/>
              </a:rPr>
            </a:br>
            <a:r>
              <a:rPr lang="en-US" sz="2800" dirty="0" smtClean="0">
                <a:latin typeface="Garamond" pitchFamily="18" charset="0"/>
              </a:rPr>
              <a:t>Case of Georgia</a:t>
            </a:r>
            <a:endParaRPr lang="en-US" sz="2800" dirty="0"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7772400" cy="2786082"/>
          </a:xfrm>
        </p:spPr>
        <p:txBody>
          <a:bodyPr>
            <a:normAutofit fontScale="55000" lnSpcReduction="20000"/>
          </a:bodyPr>
          <a:lstStyle/>
          <a:p>
            <a:endParaRPr lang="en-US" sz="2000" b="1" dirty="0" smtClean="0">
              <a:latin typeface="Garamond" pitchFamily="18" charset="0"/>
            </a:endParaRPr>
          </a:p>
          <a:p>
            <a:r>
              <a:rPr lang="en-US" sz="2900" b="1" dirty="0" err="1" smtClean="0">
                <a:latin typeface="Garamond" pitchFamily="18" charset="0"/>
              </a:rPr>
              <a:t>Giorgi</a:t>
            </a:r>
            <a:r>
              <a:rPr lang="en-US" sz="2900" b="1" dirty="0" smtClean="0">
                <a:latin typeface="Garamond" pitchFamily="18" charset="0"/>
              </a:rPr>
              <a:t> </a:t>
            </a:r>
            <a:r>
              <a:rPr lang="en-US" sz="2900" b="1" dirty="0" err="1" smtClean="0">
                <a:latin typeface="Garamond" pitchFamily="18" charset="0"/>
              </a:rPr>
              <a:t>Gvalia</a:t>
            </a:r>
            <a:endParaRPr lang="en-US" sz="2900" b="1" dirty="0" smtClean="0">
              <a:latin typeface="Garamond" pitchFamily="18" charset="0"/>
            </a:endParaRPr>
          </a:p>
          <a:p>
            <a:r>
              <a:rPr lang="en-US" sz="2900" b="1" dirty="0" err="1" smtClean="0">
                <a:latin typeface="Garamond" pitchFamily="18" charset="0"/>
              </a:rPr>
              <a:t>Ilia</a:t>
            </a:r>
            <a:r>
              <a:rPr lang="en-US" sz="2900" b="1" dirty="0" smtClean="0">
                <a:latin typeface="Garamond" pitchFamily="18" charset="0"/>
              </a:rPr>
              <a:t> </a:t>
            </a:r>
            <a:r>
              <a:rPr lang="en-US" sz="2900" b="1" dirty="0" smtClean="0">
                <a:latin typeface="Garamond" pitchFamily="18" charset="0"/>
              </a:rPr>
              <a:t>State </a:t>
            </a:r>
            <a:r>
              <a:rPr lang="en-US" sz="2900" b="1" dirty="0" smtClean="0">
                <a:latin typeface="Garamond" pitchFamily="18" charset="0"/>
              </a:rPr>
              <a:t>University</a:t>
            </a:r>
          </a:p>
          <a:p>
            <a:r>
              <a:rPr lang="en-US" sz="2900" b="1" dirty="0" smtClean="0">
                <a:latin typeface="Garamond" pitchFamily="18" charset="0"/>
              </a:rPr>
              <a:t>Conference Presentation</a:t>
            </a:r>
          </a:p>
          <a:p>
            <a:r>
              <a:rPr lang="en-US" sz="2900" b="1" dirty="0" smtClean="0">
                <a:latin typeface="Garamond" pitchFamily="18" charset="0"/>
              </a:rPr>
              <a:t>Conference Organizers: </a:t>
            </a:r>
          </a:p>
          <a:p>
            <a:r>
              <a:rPr lang="en-US" sz="2900" b="1" dirty="0" smtClean="0">
                <a:latin typeface="Garamond" pitchFamily="18" charset="0"/>
              </a:rPr>
              <a:t>World Intellectual Property Organization (WIPO), </a:t>
            </a:r>
          </a:p>
          <a:p>
            <a:r>
              <a:rPr lang="en-US" sz="2900" b="1" dirty="0" smtClean="0">
                <a:latin typeface="Garamond" pitchFamily="18" charset="0"/>
              </a:rPr>
              <a:t>Hungarian Intellectual Property Office (HIPO)</a:t>
            </a:r>
            <a:endParaRPr lang="en-US" sz="2900" b="1" dirty="0" smtClean="0">
              <a:latin typeface="Garamond" pitchFamily="18" charset="0"/>
            </a:endParaRPr>
          </a:p>
          <a:p>
            <a:endParaRPr lang="en-US" sz="2000" b="1" dirty="0" smtClean="0">
              <a:latin typeface="Garamond" pitchFamily="18" charset="0"/>
            </a:endParaRPr>
          </a:p>
          <a:p>
            <a:pPr algn="ctr"/>
            <a:endParaRPr lang="en-US" sz="30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Garamond" pitchFamily="18" charset="0"/>
              </a:rPr>
              <a:t>Hungary, Budapest</a:t>
            </a:r>
          </a:p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Garamond" pitchFamily="18" charset="0"/>
              </a:rPr>
              <a:t>April 2013</a:t>
            </a:r>
            <a:endParaRPr lang="en-US" sz="3000" b="1" dirty="0" smtClean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029200"/>
            <a:ext cx="1883390" cy="1828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71472" y="2057400"/>
          <a:ext cx="6972328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889"/>
                <a:gridCol w="3531439"/>
              </a:tblGrid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Year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RANK</a:t>
                      </a:r>
                      <a:endParaRPr lang="en-US" sz="2800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2012-2013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77</a:t>
                      </a:r>
                      <a:endParaRPr lang="en-US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2011-2012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88</a:t>
                      </a:r>
                      <a:endParaRPr lang="en-US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2010-2011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93</a:t>
                      </a:r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6BD0973-6E7E-4F77-ACA5-14FB1E12238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914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Garamond" pitchFamily="18" charset="0"/>
              </a:rPr>
              <a:t>Global </a:t>
            </a:r>
            <a:r>
              <a:rPr lang="en-US" sz="2800" dirty="0" err="1" smtClean="0">
                <a:latin typeface="Garamond" pitchFamily="18" charset="0"/>
              </a:rPr>
              <a:t>Competetivenss</a:t>
            </a:r>
            <a:r>
              <a:rPr lang="en-US" sz="2800" dirty="0" smtClean="0">
                <a:latin typeface="Garamond" pitchFamily="18" charset="0"/>
              </a:rPr>
              <a:t> Index - Georgia</a:t>
            </a:r>
            <a:endParaRPr lang="en-US" sz="28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6050" y="5857892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Garamond" pitchFamily="18" charset="0"/>
              </a:rPr>
              <a:t>Source: World Economic Forum. The Global Competitiveness Report 2012–2013. </a:t>
            </a:r>
            <a:endParaRPr lang="en-US" sz="1400" b="1" dirty="0">
              <a:latin typeface="Garamond" pitchFamily="18" charset="0"/>
            </a:endParaRPr>
          </a:p>
        </p:txBody>
      </p:sp>
      <p:pic>
        <p:nvPicPr>
          <p:cNvPr id="8" name="Picture 7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71472" y="2057400"/>
          <a:ext cx="6972328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889"/>
                <a:gridCol w="3531439"/>
              </a:tblGrid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Country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RANK</a:t>
                      </a:r>
                      <a:endParaRPr lang="en-US" sz="2800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Azerbaijan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46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Georgia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77</a:t>
                      </a:r>
                      <a:endParaRPr lang="en-US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Armenia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82</a:t>
                      </a:r>
                      <a:endParaRPr lang="en-US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6BD0973-6E7E-4F77-ACA5-14FB1E12238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Garamond" pitchFamily="18" charset="0"/>
              </a:rPr>
              <a:t>Global </a:t>
            </a:r>
            <a:r>
              <a:rPr lang="en-US" sz="2800" dirty="0" err="1" smtClean="0">
                <a:latin typeface="Garamond" pitchFamily="18" charset="0"/>
              </a:rPr>
              <a:t>Competetivenss</a:t>
            </a:r>
            <a:r>
              <a:rPr lang="en-US" sz="2800" dirty="0" smtClean="0">
                <a:latin typeface="Garamond" pitchFamily="18" charset="0"/>
              </a:rPr>
              <a:t> Index - Regional Comparison</a:t>
            </a:r>
            <a:endParaRPr lang="en-US" sz="28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6050" y="5857892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Garamond" pitchFamily="18" charset="0"/>
              </a:rPr>
              <a:t>Source: World Economic Forum. The Global Competitiveness Report 2012–2013. </a:t>
            </a:r>
            <a:endParaRPr lang="en-US" sz="1400" b="1" dirty="0">
              <a:latin typeface="Garamond" pitchFamily="18" charset="0"/>
            </a:endParaRPr>
          </a:p>
        </p:txBody>
      </p:sp>
      <p:pic>
        <p:nvPicPr>
          <p:cNvPr id="8" name="Picture 7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4214842"/>
          </a:xfrm>
        </p:spPr>
        <p:txBody>
          <a:bodyPr>
            <a:normAutofit fontScale="70000" lnSpcReduction="20000"/>
          </a:bodyPr>
          <a:lstStyle/>
          <a:p>
            <a:endParaRPr lang="en-US" sz="2800" dirty="0" smtClean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Policy document defining national innovation policy/strategy is not elaborated yet 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Poor involvement of the business community in innovation policy elaboration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Lack of education in the field of IPR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Lack of cooperation among universities, R&amp;D institutes and private sector</a:t>
            </a:r>
          </a:p>
          <a:p>
            <a:pPr>
              <a:buNone/>
            </a:pPr>
            <a:endParaRPr lang="en-US" sz="1000" dirty="0" smtClean="0">
              <a:latin typeface="Garamond" pitchFamily="18" charset="0"/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  <a:cs typeface="Calibri" pitchFamily="34" charset="0"/>
              </a:rPr>
              <a:t>Low output of patentable ideas (patent activity ratio 0.3)</a:t>
            </a:r>
          </a:p>
          <a:p>
            <a:endParaRPr lang="en-US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Garamond" pitchFamily="18" charset="0"/>
              <a:cs typeface="Calibri" pitchFamily="34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Low technological level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Low state funding of R&amp;D (around 0.2% of GDP, no data available for private sector investment)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Low qualified labor force</a:t>
            </a:r>
          </a:p>
          <a:p>
            <a:endParaRPr lang="en-US" sz="1300" dirty="0" smtClean="0">
              <a:latin typeface="Garamond" pitchFamily="18" charset="0"/>
            </a:endParaRP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Garamond" pitchFamily="18" charset="0"/>
              </a:rPr>
              <a:t>Macro, </a:t>
            </a:r>
            <a:r>
              <a:rPr lang="en-US" sz="2800" dirty="0" err="1" smtClean="0">
                <a:latin typeface="Garamond" pitchFamily="18" charset="0"/>
              </a:rPr>
              <a:t>Meso</a:t>
            </a:r>
            <a:r>
              <a:rPr lang="en-US" sz="2800" dirty="0" smtClean="0">
                <a:latin typeface="Garamond" pitchFamily="18" charset="0"/>
              </a:rPr>
              <a:t> and Micro Level Factors Hampering Innovative Development in Georgia</a:t>
            </a:r>
            <a:endParaRPr lang="en-US" sz="2800" dirty="0"/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714907"/>
          </a:xfrm>
        </p:spPr>
        <p:txBody>
          <a:bodyPr>
            <a:normAutofit fontScale="92500" lnSpcReduction="10000"/>
          </a:bodyPr>
          <a:lstStyle/>
          <a:p>
            <a:endParaRPr lang="en-US" sz="900" dirty="0" smtClean="0">
              <a:latin typeface="Garamond" pitchFamily="18" charset="0"/>
            </a:endParaRPr>
          </a:p>
          <a:p>
            <a:r>
              <a:rPr lang="en-US" sz="2000" dirty="0" smtClean="0">
                <a:latin typeface="Garamond" pitchFamily="18" charset="0"/>
              </a:rPr>
              <a:t>According to </a:t>
            </a:r>
            <a:r>
              <a:rPr lang="en-US" sz="2000" dirty="0" err="1" smtClean="0">
                <a:latin typeface="Garamond" pitchFamily="18" charset="0"/>
              </a:rPr>
              <a:t>Sakpatenti</a:t>
            </a:r>
            <a:r>
              <a:rPr lang="en-US" sz="2000" dirty="0" smtClean="0">
                <a:latin typeface="Garamond" pitchFamily="18" charset="0"/>
              </a:rPr>
              <a:t> by December 2011 a total of 45,380 trademarks had been registered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000" dirty="0" smtClean="0">
                <a:latin typeface="Garamond" pitchFamily="18" charset="0"/>
              </a:rPr>
              <a:t>2038 Patents are currently in force (1021 foreigners, 1017 locals)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000" dirty="0" smtClean="0">
                <a:latin typeface="Garamond" pitchFamily="18" charset="0"/>
              </a:rPr>
              <a:t>251 certificates have been issued for design   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000" dirty="0" smtClean="0">
                <a:latin typeface="Garamond" pitchFamily="18" charset="0"/>
              </a:rPr>
              <a:t>Majority of trademarks have been registered by large companies, notably by companies engaged in pharmaceutical sector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000" dirty="0" smtClean="0">
                <a:latin typeface="Garamond" pitchFamily="18" charset="0"/>
              </a:rPr>
              <a:t>Pharmaceutical sector - Company ``</a:t>
            </a:r>
            <a:r>
              <a:rPr lang="en-US" sz="2000" dirty="0" err="1" smtClean="0">
                <a:latin typeface="Garamond" pitchFamily="18" charset="0"/>
              </a:rPr>
              <a:t>Aversi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Pharma</a:t>
            </a:r>
            <a:r>
              <a:rPr lang="en-US" sz="2000" dirty="0" smtClean="0">
                <a:latin typeface="Garamond" pitchFamily="18" charset="0"/>
              </a:rPr>
              <a:t>``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000" dirty="0" smtClean="0">
                <a:latin typeface="Garamond" pitchFamily="18" charset="0"/>
              </a:rPr>
              <a:t>Wine and Alcoholic Sector - Company ``Chateau </a:t>
            </a:r>
            <a:r>
              <a:rPr lang="en-US" sz="2000" dirty="0" err="1" smtClean="0">
                <a:latin typeface="Garamond" pitchFamily="18" charset="0"/>
              </a:rPr>
              <a:t>Mukhrani</a:t>
            </a:r>
            <a:r>
              <a:rPr lang="en-US" sz="2000" dirty="0" smtClean="0">
                <a:latin typeface="Garamond" pitchFamily="18" charset="0"/>
              </a:rPr>
              <a:t>``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000" dirty="0" smtClean="0">
                <a:latin typeface="Garamond" pitchFamily="18" charset="0"/>
              </a:rPr>
              <a:t>Banking Sector  - ``Liberty Bank``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000" dirty="0" smtClean="0">
                <a:latin typeface="Garamond" pitchFamily="18" charset="0"/>
              </a:rPr>
              <a:t>Food Sector – Company ``</a:t>
            </a:r>
            <a:r>
              <a:rPr lang="en-US" sz="2000" dirty="0" err="1" smtClean="0">
                <a:latin typeface="Garamond" pitchFamily="18" charset="0"/>
              </a:rPr>
              <a:t>Barambo</a:t>
            </a:r>
            <a:r>
              <a:rPr lang="en-US" sz="2000" dirty="0" smtClean="0">
                <a:latin typeface="Garamond" pitchFamily="18" charset="0"/>
              </a:rPr>
              <a:t>``</a:t>
            </a:r>
          </a:p>
          <a:p>
            <a:endParaRPr lang="en-US" sz="2000" dirty="0" smtClean="0">
              <a:latin typeface="Garamond" pitchFamily="18" charset="0"/>
            </a:endParaRPr>
          </a:p>
          <a:p>
            <a:endParaRPr lang="en-US" sz="2000" dirty="0" smtClean="0">
              <a:latin typeface="Garamond" pitchFamily="18" charset="0"/>
            </a:endParaRPr>
          </a:p>
          <a:p>
            <a:endParaRPr lang="en-US" sz="2000" dirty="0">
              <a:latin typeface="Garamond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Garamond" pitchFamily="18" charset="0"/>
              </a:rPr>
              <a:t>Registration of Intellectual Property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9144000" cy="4786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428596" y="357166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Garamond" pitchFamily="18" charset="0"/>
              </a:rPr>
              <a:t>Registration of Intellectual Property and GDP Growth</a:t>
            </a:r>
            <a:endParaRPr lang="en-US" sz="2400" b="1" dirty="0"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8992" y="5857892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Garamond" pitchFamily="18" charset="0"/>
              </a:rPr>
              <a:t>Source: </a:t>
            </a:r>
            <a:r>
              <a:rPr lang="en-US" dirty="0" smtClean="0">
                <a:latin typeface="Garamond" pitchFamily="18" charset="0"/>
              </a:rPr>
              <a:t>Economic Policy Research Center (EPRC), </a:t>
            </a:r>
            <a:r>
              <a:rPr lang="en-US" dirty="0" err="1" smtClean="0">
                <a:latin typeface="Garamond" pitchFamily="18" charset="0"/>
              </a:rPr>
              <a:t>Sakpatenti</a:t>
            </a:r>
            <a:endParaRPr lang="en-US" dirty="0">
              <a:latin typeface="Garamond" pitchFamily="18" charset="0"/>
            </a:endParaRPr>
          </a:p>
        </p:txBody>
      </p:sp>
      <p:pic>
        <p:nvPicPr>
          <p:cNvPr id="5" name="Picture 4" descr="LOGO copy.gif"/>
          <p:cNvPicPr>
            <a:picLocks noChangeAspect="1"/>
          </p:cNvPicPr>
          <p:nvPr/>
        </p:nvPicPr>
        <p:blipFill>
          <a:blip r:embed="rId3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622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Garamond" pitchFamily="18" charset="0"/>
              </a:rPr>
              <a:t>TTCG could play significant role in efficiently linking private sector and R&amp;D institutions</a:t>
            </a:r>
          </a:p>
          <a:p>
            <a:endParaRPr lang="en-US" dirty="0" smtClean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The major mission of the Center</a:t>
            </a:r>
          </a:p>
          <a:p>
            <a:endParaRPr lang="en-US" dirty="0" smtClean="0">
              <a:latin typeface="Garamond" pitchFamily="18" charset="0"/>
            </a:endParaRPr>
          </a:p>
          <a:p>
            <a:pPr marL="624078" indent="-514350">
              <a:buAutoNum type="arabicPeriod"/>
            </a:pPr>
            <a:r>
              <a:rPr lang="en-US" i="1" dirty="0" smtClean="0">
                <a:latin typeface="Garamond" pitchFamily="18" charset="0"/>
              </a:rPr>
              <a:t>Rise Awareness in the field of Technology Transfer</a:t>
            </a:r>
          </a:p>
          <a:p>
            <a:pPr marL="624078" indent="-514350">
              <a:buAutoNum type="arabicPeriod"/>
            </a:pPr>
            <a:r>
              <a:rPr lang="en-US" i="1" dirty="0" smtClean="0">
                <a:latin typeface="Garamond" pitchFamily="18" charset="0"/>
              </a:rPr>
              <a:t>Strengthening Innovative Culture in Georgia</a:t>
            </a:r>
          </a:p>
          <a:p>
            <a:pPr marL="624078" indent="-514350">
              <a:buAutoNum type="arabicPeriod"/>
            </a:pPr>
            <a:r>
              <a:rPr lang="en-US" i="1" dirty="0" smtClean="0">
                <a:latin typeface="Garamond" pitchFamily="18" charset="0"/>
              </a:rPr>
              <a:t>Strengthening of MSME </a:t>
            </a:r>
            <a:r>
              <a:rPr lang="en-US" i="1" dirty="0" err="1" smtClean="0">
                <a:latin typeface="Garamond" pitchFamily="18" charset="0"/>
              </a:rPr>
              <a:t>Competetiveness</a:t>
            </a:r>
            <a:r>
              <a:rPr lang="en-US" i="1" dirty="0" smtClean="0">
                <a:latin typeface="Garamond" pitchFamily="18" charset="0"/>
              </a:rPr>
              <a:t>  </a:t>
            </a:r>
          </a:p>
          <a:p>
            <a:pPr marL="624078" indent="-514350">
              <a:buAutoNum type="arabicPeriod"/>
            </a:pPr>
            <a:endParaRPr lang="en-US" dirty="0" smtClean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Success story: </a:t>
            </a:r>
            <a:r>
              <a:rPr lang="en-US" sz="2800" dirty="0" err="1" smtClean="0">
                <a:latin typeface="Garamond" pitchFamily="18" charset="0"/>
              </a:rPr>
              <a:t>InnoGeorgia</a:t>
            </a:r>
            <a:r>
              <a:rPr lang="en-US" sz="2800" dirty="0" smtClean="0">
                <a:latin typeface="Garamond" pitchFamily="18" charset="0"/>
              </a:rPr>
              <a:t> 2012 – Innovation  and Technology Transfer Competition</a:t>
            </a:r>
          </a:p>
          <a:p>
            <a:pPr marL="624078" indent="-514350">
              <a:buAutoNum type="arabicPeriod"/>
            </a:pPr>
            <a:endParaRPr lang="en-US" dirty="0" smtClean="0">
              <a:latin typeface="Garamond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Georgia’s Technology Transfer Center (TTCG)</a:t>
            </a:r>
            <a:endParaRPr lang="en-US" sz="2800" dirty="0"/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9124"/>
            <a:ext cx="205086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6300191" y="3613065"/>
            <a:ext cx="2539009" cy="2624247"/>
          </a:xfrm>
          <a:prstGeom prst="ellipse">
            <a:avLst/>
          </a:prstGeom>
          <a:solidFill>
            <a:schemeClr val="accent6">
              <a:lumMod val="75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26317" y="980728"/>
            <a:ext cx="2279284" cy="2219848"/>
          </a:xfrm>
          <a:prstGeom prst="ellipse">
            <a:avLst/>
          </a:prstGeom>
          <a:solidFill>
            <a:schemeClr val="accent6">
              <a:lumMod val="75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39198" y="2924944"/>
            <a:ext cx="2773900" cy="2750842"/>
          </a:xfrm>
          <a:prstGeom prst="ellipse">
            <a:avLst/>
          </a:prstGeom>
          <a:solidFill>
            <a:schemeClr val="accent6">
              <a:lumMod val="75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49004250"/>
              </p:ext>
            </p:extLst>
          </p:nvPr>
        </p:nvGraphicFramePr>
        <p:xfrm>
          <a:off x="457200" y="174342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4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TTCG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 </a:t>
            </a:r>
            <a:r>
              <a:rPr lang="en-US" sz="3200" b="1" dirty="0" smtClean="0">
                <a:solidFill>
                  <a:schemeClr val="bg1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Founders and possible partners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 rot="19752906">
            <a:off x="242259" y="341384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Other Universities and research organizations. (State Technical University)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73736">
            <a:off x="5125040" y="1433835"/>
            <a:ext cx="1860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PMO, </a:t>
            </a:r>
            <a:r>
              <a:rPr lang="en-US" sz="1200" b="1" dirty="0" err="1" smtClean="0">
                <a:solidFill>
                  <a:schemeClr val="bg1">
                    <a:lumMod val="50000"/>
                  </a:schemeClr>
                </a:solidFill>
              </a:rPr>
              <a:t>MoESD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,  </a:t>
            </a:r>
            <a:r>
              <a:rPr lang="en-US" sz="1200" b="1" dirty="0" err="1" smtClean="0">
                <a:solidFill>
                  <a:schemeClr val="bg1">
                    <a:lumMod val="50000"/>
                  </a:schemeClr>
                </a:solidFill>
              </a:rPr>
              <a:t>MoES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</a:rPr>
              <a:t>, GNIA, etc..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2119278">
            <a:off x="7072456" y="3944712"/>
            <a:ext cx="1865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Other Business organizations:  Business Association of Georgia, other companies.</a:t>
            </a:r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Flowchart: Multidocument 13"/>
          <p:cNvSpPr/>
          <p:nvPr/>
        </p:nvSpPr>
        <p:spPr>
          <a:xfrm>
            <a:off x="1619672" y="980728"/>
            <a:ext cx="2304256" cy="1512168"/>
          </a:xfrm>
          <a:prstGeom prst="flowChartMultidocument">
            <a:avLst/>
          </a:prstGeom>
          <a:solidFill>
            <a:schemeClr val="tx2">
              <a:lumMod val="20000"/>
              <a:lumOff val="80000"/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649476" y="1242292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Foreign partners </a:t>
            </a: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(TTCs, R&amp;D institutions, etc)</a:t>
            </a:r>
            <a:endParaRPr lang="en-US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 rot="13419652">
            <a:off x="3216420" y="3021057"/>
            <a:ext cx="983709" cy="292945"/>
          </a:xfrm>
          <a:prstGeom prst="rightArrow">
            <a:avLst/>
          </a:prstGeom>
          <a:solidFill>
            <a:schemeClr val="tx2">
              <a:lumMod val="20000"/>
              <a:lumOff val="8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 descr="LOGO copy.gif"/>
          <p:cNvPicPr>
            <a:picLocks noChangeAspect="1"/>
          </p:cNvPicPr>
          <p:nvPr/>
        </p:nvPicPr>
        <p:blipFill>
          <a:blip r:embed="rId7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70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86478323"/>
              </p:ext>
            </p:extLst>
          </p:nvPr>
        </p:nvGraphicFramePr>
        <p:xfrm>
          <a:off x="457200" y="1453312"/>
          <a:ext cx="8363272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6851104" cy="1156990"/>
          </a:xfrm>
        </p:spPr>
        <p:txBody>
          <a:bodyPr>
            <a:normAutofit fontScale="90000"/>
          </a:bodyPr>
          <a:lstStyle/>
          <a:p>
            <a:pPr algn="r"/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Decision Making at the TTC</a:t>
            </a:r>
            <a:endParaRPr lang="en-GB" sz="4000" dirty="0"/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6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6225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 smtClean="0">
                <a:latin typeface="Garamond" pitchFamily="18" charset="0"/>
              </a:rPr>
              <a:t>No One Size Fits all Solution</a:t>
            </a:r>
          </a:p>
          <a:p>
            <a:endParaRPr lang="en-US" sz="11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IP Rights related challenges are multilayered and require complex approach</a:t>
            </a:r>
          </a:p>
          <a:p>
            <a:endParaRPr lang="en-US" sz="11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Better coordination between macro, </a:t>
            </a:r>
            <a:r>
              <a:rPr lang="en-US" sz="2400" dirty="0" err="1" smtClean="0">
                <a:latin typeface="Garamond" pitchFamily="18" charset="0"/>
              </a:rPr>
              <a:t>meso</a:t>
            </a:r>
            <a:r>
              <a:rPr lang="en-US" sz="2400" dirty="0" smtClean="0">
                <a:latin typeface="Garamond" pitchFamily="18" charset="0"/>
              </a:rPr>
              <a:t> and micro level actors is required</a:t>
            </a:r>
          </a:p>
          <a:p>
            <a:endParaRPr lang="en-US" sz="11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Importance of establishing National Innovation Council</a:t>
            </a:r>
          </a:p>
          <a:p>
            <a:pPr>
              <a:buNone/>
            </a:pPr>
            <a:endParaRPr lang="en-US" sz="12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Importance of establishing regional TTCs</a:t>
            </a:r>
          </a:p>
          <a:p>
            <a:pPr>
              <a:buNone/>
            </a:pPr>
            <a:endParaRPr lang="en-US" sz="11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More emphasis on public awareness rising activities</a:t>
            </a:r>
          </a:p>
          <a:p>
            <a:endParaRPr lang="en-US" sz="11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More funding for R&amp;D activities</a:t>
            </a:r>
          </a:p>
          <a:p>
            <a:endParaRPr lang="en-US" sz="11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More emphasis on strengthening human capital</a:t>
            </a: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aramond" pitchFamily="18" charset="0"/>
              </a:rPr>
              <a:t>Concluding Remarks </a:t>
            </a:r>
            <a:endParaRPr lang="en-US" dirty="0">
              <a:latin typeface="Garamond" pitchFamily="18" charset="0"/>
            </a:endParaRPr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829761"/>
          </a:xfrm>
        </p:spPr>
        <p:txBody>
          <a:bodyPr/>
          <a:lstStyle/>
          <a:p>
            <a:pPr algn="ctr"/>
            <a:r>
              <a:rPr lang="en-US" sz="7200" dirty="0" smtClean="0">
                <a:latin typeface="Garamond" pitchFamily="18" charset="0"/>
              </a:rPr>
              <a:t>Thank You!</a:t>
            </a:r>
            <a:endParaRPr lang="en-US" sz="7200" dirty="0"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Garamond" pitchFamily="18" charset="0"/>
              </a:rPr>
              <a:t>Contact:</a:t>
            </a:r>
          </a:p>
          <a:p>
            <a:r>
              <a:rPr lang="en-US" b="1" dirty="0" smtClean="0">
                <a:latin typeface="Garamond" pitchFamily="18" charset="0"/>
              </a:rPr>
              <a:t>giorgi_gvalia@iliauni.edu.ge</a:t>
            </a:r>
            <a:endParaRPr lang="en-US" b="1" dirty="0">
              <a:latin typeface="Garamond" pitchFamily="18" charset="0"/>
            </a:endParaRPr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054482"/>
            <a:ext cx="1857355" cy="18035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4786346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>
                <a:latin typeface="Garamond" pitchFamily="18" charset="0"/>
              </a:rPr>
              <a:t>IP Rights Protection Systems and Economic Growth: Some Theoretical Considerations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600" dirty="0" smtClean="0">
                <a:latin typeface="Garamond" pitchFamily="18" charset="0"/>
              </a:rPr>
              <a:t>Brief Overview of Georgia’s Legislative and Institutional Framework Regulating Intellectual Property Rights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600" dirty="0" smtClean="0">
                <a:latin typeface="Garamond" pitchFamily="18" charset="0"/>
              </a:rPr>
              <a:t>Current Situation in Regards of IP Rights Protection in Georgia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600" dirty="0" smtClean="0">
                <a:latin typeface="Garamond" pitchFamily="18" charset="0"/>
              </a:rPr>
              <a:t>Major Challenges Hindering Efficient Functioning of IP Rights System in Georgia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600" dirty="0" smtClean="0">
                <a:latin typeface="Garamond" pitchFamily="18" charset="0"/>
              </a:rPr>
              <a:t>Brief Overview of Georgia’s Economic and Political Profile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600" dirty="0" smtClean="0">
                <a:latin typeface="Garamond" pitchFamily="18" charset="0"/>
              </a:rPr>
              <a:t>Macro, </a:t>
            </a:r>
            <a:r>
              <a:rPr lang="en-US" sz="2600" dirty="0" err="1" smtClean="0">
                <a:latin typeface="Garamond" pitchFamily="18" charset="0"/>
              </a:rPr>
              <a:t>Meso</a:t>
            </a:r>
            <a:r>
              <a:rPr lang="en-US" sz="2600" dirty="0" smtClean="0">
                <a:latin typeface="Garamond" pitchFamily="18" charset="0"/>
              </a:rPr>
              <a:t> and Micro Level Factors Hampering Innovative Development in Georgia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600" dirty="0" smtClean="0">
                <a:latin typeface="Garamond" pitchFamily="18" charset="0"/>
              </a:rPr>
              <a:t>Georgia’s Technology Transfer Center (TTCG) – Link Between Private Sector and R&amp;D Institutions</a:t>
            </a:r>
          </a:p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600" dirty="0" smtClean="0">
                <a:latin typeface="Garamond" pitchFamily="18" charset="0"/>
              </a:rPr>
              <a:t>Concluding Remarks</a:t>
            </a:r>
          </a:p>
          <a:p>
            <a:endParaRPr lang="en-US" sz="1100" dirty="0" smtClean="0">
              <a:latin typeface="Garamond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Garamond" pitchFamily="18" charset="0"/>
              </a:rPr>
              <a:t>Content</a:t>
            </a:r>
            <a:endParaRPr lang="en-US" sz="3000" dirty="0">
              <a:latin typeface="Garamond" pitchFamily="18" charset="0"/>
            </a:endParaRPr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3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	</a:t>
            </a:r>
            <a:r>
              <a:rPr lang="en-US" sz="2400" b="1" dirty="0" smtClean="0">
                <a:latin typeface="Garamond" pitchFamily="18" charset="0"/>
              </a:rPr>
              <a:t>Major Trends in Research on IP Rights and Economic Growth</a:t>
            </a:r>
          </a:p>
          <a:p>
            <a:pPr>
              <a:buNone/>
            </a:pPr>
            <a:endParaRPr lang="en-US" sz="2400" b="1" dirty="0" smtClean="0">
              <a:latin typeface="Garamond" pitchFamily="18" charset="0"/>
            </a:endParaRPr>
          </a:p>
          <a:p>
            <a:pPr marL="566928" indent="-457200">
              <a:buAutoNum type="arabicPeriod"/>
            </a:pPr>
            <a:r>
              <a:rPr lang="en-US" sz="2400" dirty="0" smtClean="0">
                <a:latin typeface="Garamond" pitchFamily="18" charset="0"/>
              </a:rPr>
              <a:t>Strong IPR protection systems positively impact economic growth</a:t>
            </a:r>
          </a:p>
          <a:p>
            <a:pPr marL="566928" indent="-457200">
              <a:buAutoNum type="arabicPeriod"/>
            </a:pPr>
            <a:endParaRPr lang="en-US" sz="1100" dirty="0" smtClean="0">
              <a:latin typeface="Garamond" pitchFamily="18" charset="0"/>
            </a:endParaRPr>
          </a:p>
          <a:p>
            <a:pPr marL="566928" indent="-457200">
              <a:buAutoNum type="arabicPeriod"/>
            </a:pPr>
            <a:r>
              <a:rPr lang="en-US" sz="2400" dirty="0" smtClean="0">
                <a:latin typeface="Garamond" pitchFamily="18" charset="0"/>
              </a:rPr>
              <a:t>Strong IPR protection systems negatively impact economic growth in transitional economies</a:t>
            </a:r>
          </a:p>
          <a:p>
            <a:pPr marL="566928" indent="-457200">
              <a:buAutoNum type="arabicPeriod"/>
            </a:pPr>
            <a:endParaRPr lang="en-US" sz="1100" dirty="0" smtClean="0">
              <a:latin typeface="Garamond" pitchFamily="18" charset="0"/>
            </a:endParaRPr>
          </a:p>
          <a:p>
            <a:pPr marL="566928" indent="-457200">
              <a:buAutoNum type="arabicPeriod"/>
            </a:pPr>
            <a:r>
              <a:rPr lang="en-US" sz="2400" dirty="0" smtClean="0">
                <a:latin typeface="Garamond" pitchFamily="18" charset="0"/>
              </a:rPr>
              <a:t>IPR protection system is just one variable among complex set of variables affecting economic growth</a:t>
            </a:r>
          </a:p>
          <a:p>
            <a:pPr marL="566928" indent="-457200">
              <a:buAutoNum type="arabicPeriod"/>
            </a:pPr>
            <a:endParaRPr lang="en-US" sz="1100" dirty="0" smtClean="0">
              <a:latin typeface="Garamond" pitchFamily="18" charset="0"/>
            </a:endParaRPr>
          </a:p>
          <a:p>
            <a:pPr marL="566928" indent="-457200">
              <a:buAutoNum type="arabicPeriod"/>
            </a:pPr>
            <a:r>
              <a:rPr lang="en-US" sz="2400" dirty="0" smtClean="0">
                <a:latin typeface="Garamond" pitchFamily="18" charset="0"/>
              </a:rPr>
              <a:t>The issue of causal direction - Do efficient IPR protection systems lead to economic growth or economic growth leads to efficient IPR protection?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>
                <a:latin typeface="Garamond" pitchFamily="18" charset="0"/>
              </a:rPr>
              <a:t/>
            </a:r>
            <a:br>
              <a:rPr lang="en-US" sz="3000" dirty="0" smtClean="0">
                <a:latin typeface="Garamond" pitchFamily="18" charset="0"/>
              </a:rPr>
            </a:br>
            <a:r>
              <a:rPr lang="en-US" sz="3000" dirty="0" smtClean="0">
                <a:latin typeface="Garamond" pitchFamily="18" charset="0"/>
              </a:rPr>
              <a:t>IP Rights Protection Systems and Economic Growth: Some Theoretical Considerations </a:t>
            </a:r>
            <a:br>
              <a:rPr lang="en-US" sz="3000" dirty="0" smtClean="0">
                <a:latin typeface="Garamond" pitchFamily="18" charset="0"/>
              </a:rPr>
            </a:br>
            <a:endParaRPr lang="en-US" sz="3000" dirty="0"/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ENP AP Priority Area – Protection of Intellectual and Industrial Property Rights</a:t>
            </a:r>
          </a:p>
          <a:p>
            <a:endParaRPr lang="en-US" sz="12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The National Intellectual Property Center – </a:t>
            </a:r>
            <a:r>
              <a:rPr lang="en-US" sz="2400" dirty="0" err="1" smtClean="0">
                <a:latin typeface="Garamond" pitchFamily="18" charset="0"/>
              </a:rPr>
              <a:t>Sakpatenti</a:t>
            </a:r>
            <a:endParaRPr lang="en-US" sz="2400" dirty="0" smtClean="0">
              <a:latin typeface="Garamond" pitchFamily="18" charset="0"/>
            </a:endParaRPr>
          </a:p>
          <a:p>
            <a:endParaRPr lang="en-US" sz="12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Interagency Coordination Council for Copyright Protection – Established in 2010</a:t>
            </a: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8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dirty="0">
              <a:latin typeface="Garamond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>
                <a:latin typeface="Garamond" pitchFamily="18" charset="0"/>
              </a:rPr>
              <a:t/>
            </a:r>
            <a:br>
              <a:rPr lang="en-US" sz="3000" dirty="0" smtClean="0">
                <a:latin typeface="Garamond" pitchFamily="18" charset="0"/>
              </a:rPr>
            </a:br>
            <a:r>
              <a:rPr lang="en-US" sz="3000" dirty="0" smtClean="0">
                <a:latin typeface="Garamond" pitchFamily="18" charset="0"/>
              </a:rPr>
              <a:t>Legislative and Institutional Framework Regulating Intellectual Property Rights</a:t>
            </a:r>
            <a:br>
              <a:rPr lang="en-US" sz="3000" dirty="0" smtClean="0">
                <a:latin typeface="Garamond" pitchFamily="18" charset="0"/>
              </a:rPr>
            </a:br>
            <a:endParaRPr lang="en-US" sz="3000" dirty="0"/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233688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None/>
            </a:pPr>
            <a:r>
              <a:rPr lang="en-US" dirty="0" smtClean="0">
                <a:latin typeface="Garamond" pitchFamily="18" charset="0"/>
              </a:rPr>
              <a:t>The Major Laws Regulating IP Rights System in Georgia:</a:t>
            </a:r>
          </a:p>
          <a:p>
            <a:pPr marL="624078" indent="-514350">
              <a:buNone/>
            </a:pPr>
            <a:endParaRPr lang="en-US" sz="1100" dirty="0" smtClean="0">
              <a:latin typeface="Garamond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The Patent Law of Georgia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The Trademark Law of Georgia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The Law of Georgia on Appellations of Origin and the Geographical Indications of Goods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The Law on Topographies on Integrated Circuits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The Law on Copyright and Neighboring Rights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The Law on Protection of New Varieties of Plants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The Law on Border Measures Related to Intellectual Property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The Law of Georgia on Design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Garamond" pitchFamily="18" charset="0"/>
              </a:rPr>
              <a:t>Legislative and Institutional Framework Regulating Intellectual Property Rights</a:t>
            </a:r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sz="2400" dirty="0" smtClean="0">
              <a:latin typeface="Garamond" pitchFamily="18" charset="0"/>
            </a:endParaRPr>
          </a:p>
          <a:p>
            <a:pPr lvl="0"/>
            <a:r>
              <a:rPr lang="en-US" sz="2400" dirty="0" smtClean="0">
                <a:latin typeface="Garamond" pitchFamily="18" charset="0"/>
              </a:rPr>
              <a:t>Georgian legislation governing Intellectual Property Rights is harmonized with its European equivalent</a:t>
            </a:r>
          </a:p>
          <a:p>
            <a:pPr lvl="0">
              <a:buNone/>
            </a:pPr>
            <a:endParaRPr lang="en-US" sz="1000" dirty="0" smtClean="0">
              <a:latin typeface="Garamond" pitchFamily="18" charset="0"/>
            </a:endParaRPr>
          </a:p>
          <a:p>
            <a:pPr lvl="0"/>
            <a:r>
              <a:rPr lang="en-US" sz="2400" dirty="0" smtClean="0">
                <a:latin typeface="Garamond" pitchFamily="18" charset="0"/>
              </a:rPr>
              <a:t>The major problem – Video Piracy and the use of unlicensed software</a:t>
            </a:r>
          </a:p>
          <a:p>
            <a:pPr lvl="0"/>
            <a:endParaRPr lang="en-US" sz="1000" dirty="0" smtClean="0">
              <a:latin typeface="Garamond" pitchFamily="18" charset="0"/>
            </a:endParaRPr>
          </a:p>
          <a:p>
            <a:pPr lvl="0"/>
            <a:r>
              <a:rPr lang="en-US" sz="2400" dirty="0" smtClean="0">
                <a:latin typeface="Garamond" pitchFamily="18" charset="0"/>
              </a:rPr>
              <a:t>According to Business Software Alliance and IDC Global Software Georgia is one of the largest user of pirated software </a:t>
            </a:r>
          </a:p>
          <a:p>
            <a:pPr lvl="0"/>
            <a:endParaRPr lang="en-US" dirty="0" smtClean="0">
              <a:latin typeface="Garamond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>
                <a:latin typeface="Garamond" pitchFamily="18" charset="0"/>
              </a:rPr>
              <a:t/>
            </a:r>
            <a:br>
              <a:rPr lang="en-US" sz="3100" dirty="0" smtClean="0">
                <a:latin typeface="Garamond" pitchFamily="18" charset="0"/>
              </a:rPr>
            </a:br>
            <a:r>
              <a:rPr lang="en-US" sz="3300" dirty="0" smtClean="0">
                <a:latin typeface="Garamond" pitchFamily="18" charset="0"/>
              </a:rPr>
              <a:t>Current Situation in Regards of IP Rights Protection in Georgia</a:t>
            </a:r>
            <a:r>
              <a:rPr lang="en-US" sz="4400" dirty="0" smtClean="0">
                <a:latin typeface="Garamond" pitchFamily="18" charset="0"/>
              </a:rPr>
              <a:t/>
            </a:r>
            <a:br>
              <a:rPr lang="en-US" sz="4400" dirty="0" smtClean="0">
                <a:latin typeface="Garamond" pitchFamily="18" charset="0"/>
              </a:rPr>
            </a:br>
            <a:endParaRPr lang="en-US" dirty="0"/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392909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>
              <a:latin typeface="Garamond" pitchFamily="18" charset="0"/>
            </a:endParaRPr>
          </a:p>
          <a:p>
            <a:pPr lvl="0"/>
            <a:r>
              <a:rPr lang="en-US" sz="2800" dirty="0" smtClean="0">
                <a:latin typeface="Garamond" pitchFamily="18" charset="0"/>
              </a:rPr>
              <a:t>Problems in the enforcement of the legislation</a:t>
            </a:r>
          </a:p>
          <a:p>
            <a:endParaRPr lang="en-US" sz="1300" dirty="0" smtClean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Lack of public awareness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Passivity in the business sector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Low indicator of court disputes related to IP Rights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Low level of competence among judges in this area</a:t>
            </a:r>
          </a:p>
          <a:p>
            <a:endParaRPr lang="en-US" sz="1300" dirty="0" smtClean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Lack of trust towards the courts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Garamond" pitchFamily="18" charset="0"/>
              </a:rPr>
              <a:t>Major Challenges Hindering Efficient Functioning of IP Rights System in Georgia</a:t>
            </a:r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4286280"/>
          </a:xfrm>
        </p:spPr>
        <p:txBody>
          <a:bodyPr>
            <a:normAutofit fontScale="92500" lnSpcReduction="10000"/>
          </a:bodyPr>
          <a:lstStyle/>
          <a:p>
            <a:endParaRPr lang="en-US" sz="10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Georgia’s Soviet legacy and path dependency </a:t>
            </a:r>
          </a:p>
          <a:p>
            <a:endParaRPr lang="en-US" sz="8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Economic recovery and infrastructural development in the 2000s</a:t>
            </a:r>
          </a:p>
          <a:p>
            <a:endParaRPr lang="en-US" sz="8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The world’s top reformer in “ease of doing business” by the World Bank and International Financial Corporation</a:t>
            </a:r>
          </a:p>
          <a:p>
            <a:endParaRPr lang="en-US" sz="8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Despite the reforms poverty in both rural and urban areas still the major challenge</a:t>
            </a:r>
            <a:endParaRPr lang="en-US" sz="800" dirty="0" smtClean="0">
              <a:latin typeface="Garamond" pitchFamily="18" charset="0"/>
            </a:endParaRPr>
          </a:p>
          <a:p>
            <a:endParaRPr lang="en-US" sz="8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Georgia is currently at a stage of technology absorption rather than developing innovations</a:t>
            </a:r>
            <a:r>
              <a:rPr lang="en-US" sz="2400" dirty="0" smtClean="0"/>
              <a:t> </a:t>
            </a:r>
            <a:endParaRPr lang="en-US" sz="2400" dirty="0" smtClean="0">
              <a:latin typeface="Garamond" pitchFamily="18" charset="0"/>
            </a:endParaRPr>
          </a:p>
          <a:p>
            <a:endParaRPr lang="en-US" sz="8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According to the Global Competitiveness Index 2012-2013, Georgia ranks 77</a:t>
            </a:r>
            <a:r>
              <a:rPr lang="en-US" sz="2400" baseline="30000" dirty="0" smtClean="0">
                <a:latin typeface="Garamond" pitchFamily="18" charset="0"/>
              </a:rPr>
              <a:t>th</a:t>
            </a:r>
            <a:r>
              <a:rPr lang="en-US" sz="2400" dirty="0" smtClean="0">
                <a:latin typeface="Garamond" pitchFamily="18" charset="0"/>
              </a:rPr>
              <a:t>  worldwide.</a:t>
            </a:r>
          </a:p>
          <a:p>
            <a:endParaRPr lang="en-US" sz="8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1600" dirty="0" smtClean="0">
              <a:latin typeface="Garamond" pitchFamily="18" charset="0"/>
            </a:endParaRPr>
          </a:p>
          <a:p>
            <a:endParaRPr lang="en-US" sz="1600" dirty="0" smtClean="0">
              <a:latin typeface="Garamond" pitchFamily="18" charset="0"/>
            </a:endParaRPr>
          </a:p>
          <a:p>
            <a:endParaRPr lang="en-US" sz="3400" dirty="0" smtClean="0">
              <a:latin typeface="Garamond" pitchFamily="18" charset="0"/>
            </a:endParaRPr>
          </a:p>
          <a:p>
            <a:endParaRPr lang="en-US" sz="1400" dirty="0" smtClean="0">
              <a:latin typeface="Garamond" pitchFamily="18" charset="0"/>
            </a:endParaRPr>
          </a:p>
          <a:p>
            <a:pPr>
              <a:buNone/>
            </a:pPr>
            <a:endParaRPr lang="en-US" dirty="0" smtClean="0">
              <a:latin typeface="Garamond" pitchFamily="18" charset="0"/>
            </a:endParaRPr>
          </a:p>
          <a:p>
            <a:endParaRPr lang="en-US" dirty="0" smtClean="0">
              <a:latin typeface="Garamond" pitchFamily="18" charset="0"/>
            </a:endParaRPr>
          </a:p>
          <a:p>
            <a:endParaRPr lang="en-US" dirty="0">
              <a:latin typeface="Garamond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Garamond" pitchFamily="18" charset="0"/>
              </a:rPr>
              <a:t/>
            </a:r>
            <a:br>
              <a:rPr lang="en-US" sz="3100" dirty="0" smtClean="0">
                <a:latin typeface="Garamond" pitchFamily="18" charset="0"/>
              </a:rPr>
            </a:br>
            <a:r>
              <a:rPr lang="en-US" sz="3100" dirty="0" smtClean="0">
                <a:latin typeface="Garamond" pitchFamily="18" charset="0"/>
              </a:rPr>
              <a:t>Brief Overview of Country’s Economic and Political Profile</a:t>
            </a:r>
            <a:r>
              <a:rPr lang="en-US" sz="4400" dirty="0" smtClean="0">
                <a:latin typeface="Garamond" pitchFamily="18" charset="0"/>
              </a:rPr>
              <a:t/>
            </a:r>
            <a:br>
              <a:rPr lang="en-US" sz="4400" dirty="0" smtClean="0">
                <a:latin typeface="Garamond" pitchFamily="18" charset="0"/>
              </a:rPr>
            </a:br>
            <a:endParaRPr lang="en-US" dirty="0"/>
          </a:p>
        </p:txBody>
      </p:sp>
      <p:pic>
        <p:nvPicPr>
          <p:cNvPr id="4" name="Picture 3" descr="LOGO copy.gif"/>
          <p:cNvPicPr>
            <a:picLocks noChangeAspect="1"/>
          </p:cNvPicPr>
          <p:nvPr/>
        </p:nvPicPr>
        <p:blipFill>
          <a:blip r:embed="rId2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14488"/>
          <a:ext cx="8229600" cy="4257675"/>
        </p:xfrm>
        <a:graphic>
          <a:graphicData uri="http://schemas.openxmlformats.org/presentationml/2006/ole">
            <p:oleObj spid="_x0000_s1026" name="Chart" r:id="rId3" imgW="8763135" imgH="4533900" progId="Excel.Sheet.8">
              <p:embed/>
            </p:oleObj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</a:rPr>
              <a:t>GDP dynamics for 1990-2009 </a:t>
            </a:r>
            <a:r>
              <a:rPr lang="ka-GE" sz="27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(1990=100%) </a:t>
            </a:r>
            <a:endParaRPr lang="en-US" sz="2700" b="0" dirty="0">
              <a:solidFill>
                <a:schemeClr val="tx1">
                  <a:lumMod val="95000"/>
                  <a:lumOff val="5000"/>
                </a:schemeClr>
              </a:solidFill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6000768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Competitiveness of Georgia: Analysis and Perspectives, 2010</a:t>
            </a:r>
            <a:endParaRPr lang="en-US" sz="1200" dirty="0"/>
          </a:p>
        </p:txBody>
      </p:sp>
      <p:pic>
        <p:nvPicPr>
          <p:cNvPr id="6" name="Picture 5" descr="LOGO copy.gif"/>
          <p:cNvPicPr>
            <a:picLocks noChangeAspect="1"/>
          </p:cNvPicPr>
          <p:nvPr/>
        </p:nvPicPr>
        <p:blipFill>
          <a:blip r:embed="rId4" cstate="print"/>
          <a:srcRect l="28701" t="20000" r="12068" b="35668"/>
          <a:stretch>
            <a:fillRect/>
          </a:stretch>
        </p:blipFill>
        <p:spPr>
          <a:xfrm>
            <a:off x="1" y="5748154"/>
            <a:ext cx="1142975" cy="1109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1205</TotalTime>
  <Words>897</Words>
  <Application>Microsoft Office PowerPoint</Application>
  <PresentationFormat>On-screen Show (4:3)</PresentationFormat>
  <Paragraphs>219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Concourse</vt:lpstr>
      <vt:lpstr>Chart</vt:lpstr>
      <vt:lpstr>Economic Aspects of Intellectual Property Rights:  Case of Georgia</vt:lpstr>
      <vt:lpstr>Content</vt:lpstr>
      <vt:lpstr> IP Rights Protection Systems and Economic Growth: Some Theoretical Considerations  </vt:lpstr>
      <vt:lpstr> Legislative and Institutional Framework Regulating Intellectual Property Rights </vt:lpstr>
      <vt:lpstr>Legislative and Institutional Framework Regulating Intellectual Property Rights</vt:lpstr>
      <vt:lpstr> Current Situation in Regards of IP Rights Protection in Georgia </vt:lpstr>
      <vt:lpstr>Major Challenges Hindering Efficient Functioning of IP Rights System in Georgia</vt:lpstr>
      <vt:lpstr> Brief Overview of Country’s Economic and Political Profile </vt:lpstr>
      <vt:lpstr>GDP dynamics for 1990-2009 (1990=100%) </vt:lpstr>
      <vt:lpstr>Global Competetivenss Index - Georgia</vt:lpstr>
      <vt:lpstr>Global Competetivenss Index - Regional Comparison</vt:lpstr>
      <vt:lpstr>Macro, Meso and Micro Level Factors Hampering Innovative Development in Georgia</vt:lpstr>
      <vt:lpstr>Registration of Intellectual Property</vt:lpstr>
      <vt:lpstr>Slide 14</vt:lpstr>
      <vt:lpstr>Georgia’s Technology Transfer Center (TTCG)</vt:lpstr>
      <vt:lpstr>Slide 16</vt:lpstr>
      <vt:lpstr>Decision Making at the TTC</vt:lpstr>
      <vt:lpstr>Concluding Remarks 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112</cp:revision>
  <dcterms:created xsi:type="dcterms:W3CDTF">2013-03-25T11:02:41Z</dcterms:created>
  <dcterms:modified xsi:type="dcterms:W3CDTF">2014-02-02T15:09:57Z</dcterms:modified>
</cp:coreProperties>
</file>