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7" r:id="rId5"/>
    <p:sldId id="278" r:id="rId6"/>
    <p:sldId id="282" r:id="rId7"/>
    <p:sldId id="283" r:id="rId8"/>
    <p:sldId id="284" r:id="rId9"/>
    <p:sldId id="285" r:id="rId10"/>
    <p:sldId id="289" r:id="rId11"/>
    <p:sldId id="290" r:id="rId12"/>
    <p:sldId id="291" r:id="rId13"/>
    <p:sldId id="292" r:id="rId14"/>
    <p:sldId id="293" r:id="rId15"/>
    <p:sldId id="294" r:id="rId16"/>
    <p:sldId id="287" r:id="rId17"/>
    <p:sldId id="286" r:id="rId18"/>
    <p:sldId id="288" r:id="rId19"/>
    <p:sldId id="296" r:id="rId20"/>
    <p:sldId id="297" r:id="rId21"/>
    <p:sldId id="298" r:id="rId22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72" y="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6FEBC-CE4A-4B61-A7A0-AA306060E647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E34A-606B-4DC7-8550-CAADEB5CA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97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6FEBC-CE4A-4B61-A7A0-AA306060E647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E34A-606B-4DC7-8550-CAADEB5CA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6FEBC-CE4A-4B61-A7A0-AA306060E647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E34A-606B-4DC7-8550-CAADEB5CA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65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6FEBC-CE4A-4B61-A7A0-AA306060E647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E34A-606B-4DC7-8550-CAADEB5CA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4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6FEBC-CE4A-4B61-A7A0-AA306060E647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E34A-606B-4DC7-8550-CAADEB5CA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6FEBC-CE4A-4B61-A7A0-AA306060E647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E34A-606B-4DC7-8550-CAADEB5CA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94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6FEBC-CE4A-4B61-A7A0-AA306060E647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E34A-606B-4DC7-8550-CAADEB5CA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99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6FEBC-CE4A-4B61-A7A0-AA306060E647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E34A-606B-4DC7-8550-CAADEB5CA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68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6FEBC-CE4A-4B61-A7A0-AA306060E647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E34A-606B-4DC7-8550-CAADEB5CA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0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6FEBC-CE4A-4B61-A7A0-AA306060E647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E34A-606B-4DC7-8550-CAADEB5CA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61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6FEBC-CE4A-4B61-A7A0-AA306060E647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1E34A-606B-4DC7-8550-CAADEB5CA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5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6FEBC-CE4A-4B61-A7A0-AA306060E647}" type="datetimeFigureOut">
              <a:rPr lang="en-US" smtClean="0"/>
              <a:t>12/6/2013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1E34A-606B-4DC7-8550-CAADEB5CA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3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3820" y="2098517"/>
            <a:ext cx="826935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sz="3600" b="1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უკაბელო ქსელები</a:t>
            </a:r>
            <a:br>
              <a:rPr lang="ka-GE" sz="3600" b="1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ka-GE" sz="3600" b="1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ილიას სახელმწიფო უნივერსიტეტში</a:t>
            </a:r>
            <a:r>
              <a:rPr lang="ka-GE" sz="3200" b="1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/>
            </a:r>
            <a:br>
              <a:rPr lang="ka-GE" sz="3200" b="1" i="0" dirty="0" smtClean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</a:br>
            <a:endParaRPr lang="ka-GE" sz="3200" b="1" i="0" dirty="0" smtClean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ka-GE" sz="32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ka-GE" sz="32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</a:br>
            <a:r>
              <a:rPr lang="ka-GE" sz="32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ka-GE" sz="3200" b="1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</a:br>
            <a:r>
              <a:rPr lang="ka-GE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გიორგი ბასილაია</a:t>
            </a:r>
            <a:br>
              <a:rPr lang="ka-GE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დავით </a:t>
            </a:r>
            <a:r>
              <a:rPr lang="ka-GE" sz="24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ყვავაძე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ka-G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საინფორმაციო ტექნოლოგიების</a:t>
            </a:r>
            <a:br>
              <a:rPr lang="ka-G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სამსახური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9383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29899" y="1006997"/>
            <a:ext cx="3304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გადაწყვეტილება მიღებულია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9899" y="2257748"/>
            <a:ext cx="773801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a-GE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2103 წლიდან </a:t>
            </a:r>
          </a:p>
          <a:p>
            <a:pPr algn="ctr"/>
            <a:r>
              <a:rPr lang="ka-GE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ილიას სახელმწიფო უნივერსიტეტის </a:t>
            </a:r>
          </a:p>
          <a:p>
            <a:pPr algn="ctr"/>
            <a:r>
              <a:rPr lang="ka-GE" sz="28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უსადენო</a:t>
            </a:r>
            <a:r>
              <a:rPr lang="ka-GE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ინტერნეტ კავშირს უზრუნველყოფს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99" y="3932498"/>
            <a:ext cx="5781257" cy="180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3958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უკაბელო ინტერნეტი 2013 წლიდან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9899" y="1653328"/>
            <a:ext cx="5266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4 </a:t>
            </a:r>
            <a:r>
              <a:rPr lang="ka-G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სართულიანი ადმინისტრაციული შენობა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www.wkrb13.com/logos/ruckus-wireless-inc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86" y="178243"/>
            <a:ext cx="1682069" cy="10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934" y="2448418"/>
            <a:ext cx="6724791" cy="397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0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3958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უკაბელო ინტერნეტი 2013 წლიდან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9899" y="1503820"/>
            <a:ext cx="4685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ს</a:t>
            </a:r>
            <a:r>
              <a:rPr lang="ka-G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რული დაფარვა - 6 მოწყობილობით !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www.wkrb13.com/logos/ruckus-wireless-inc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86" y="178243"/>
            <a:ext cx="1682069" cy="10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63480" y="2574149"/>
            <a:ext cx="7315200" cy="3285177"/>
          </a:xfrm>
          <a:prstGeom prst="rect">
            <a:avLst/>
          </a:prstGeom>
          <a:ln>
            <a:solidFill>
              <a:srgbClr val="7C3B3B"/>
            </a:solidFill>
          </a:ln>
          <a:scene3d>
            <a:camera prst="orthographicFront"/>
            <a:lightRig rig="threePt" dir="t"/>
          </a:scene3d>
          <a:sp3d extrusionH="76200">
            <a:extrusionClr>
              <a:srgbClr val="7C3B3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28503" y="2574149"/>
            <a:ext cx="7350178" cy="874445"/>
          </a:xfrm>
          <a:prstGeom prst="rect">
            <a:avLst/>
          </a:prstGeom>
          <a:pattFill prst="dotDmnd">
            <a:fgClr>
              <a:srgbClr val="7C3B3B"/>
            </a:fgClr>
            <a:bgClr>
              <a:schemeClr val="bg1"/>
            </a:bgClr>
          </a:pattFill>
          <a:ln>
            <a:solidFill>
              <a:srgbClr val="7C3B3B"/>
            </a:solidFill>
          </a:ln>
          <a:scene3d>
            <a:camera prst="orthographicFront"/>
            <a:lightRig rig="threePt" dir="t"/>
          </a:scene3d>
          <a:sp3d extrusionH="76200">
            <a:bevelT prst="relaxedInset"/>
            <a:extrusionClr>
              <a:srgbClr val="7C3B3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28502" y="3469544"/>
            <a:ext cx="7350178" cy="794950"/>
          </a:xfrm>
          <a:prstGeom prst="rect">
            <a:avLst/>
          </a:prstGeom>
          <a:pattFill prst="dotDmnd">
            <a:fgClr>
              <a:srgbClr val="7C3B3B"/>
            </a:fgClr>
            <a:bgClr>
              <a:schemeClr val="bg1"/>
            </a:bgClr>
          </a:pattFill>
          <a:ln>
            <a:solidFill>
              <a:srgbClr val="7C3B3B"/>
            </a:solidFill>
          </a:ln>
          <a:scene3d>
            <a:camera prst="orthographicFront"/>
            <a:lightRig rig="threePt" dir="t"/>
          </a:scene3d>
          <a:sp3d extrusionH="76200">
            <a:bevelT prst="relaxedInset"/>
            <a:extrusionClr>
              <a:srgbClr val="7C3B3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37212" y="4269426"/>
            <a:ext cx="7350178" cy="794950"/>
          </a:xfrm>
          <a:prstGeom prst="rect">
            <a:avLst/>
          </a:prstGeom>
          <a:pattFill prst="dotDmnd">
            <a:fgClr>
              <a:srgbClr val="7C3B3B"/>
            </a:fgClr>
            <a:bgClr>
              <a:schemeClr val="bg1"/>
            </a:bgClr>
          </a:pattFill>
          <a:ln>
            <a:solidFill>
              <a:srgbClr val="7C3B3B"/>
            </a:solidFill>
          </a:ln>
          <a:scene3d>
            <a:camera prst="orthographicFront"/>
            <a:lightRig rig="threePt" dir="t"/>
          </a:scene3d>
          <a:sp3d extrusionH="76200">
            <a:bevelT prst="relaxedInset"/>
            <a:extrusionClr>
              <a:srgbClr val="7C3B3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37212" y="5064376"/>
            <a:ext cx="7350178" cy="794950"/>
          </a:xfrm>
          <a:prstGeom prst="rect">
            <a:avLst/>
          </a:prstGeom>
          <a:pattFill prst="dotDmnd">
            <a:fgClr>
              <a:srgbClr val="7C3B3B"/>
            </a:fgClr>
            <a:bgClr>
              <a:schemeClr val="bg1"/>
            </a:bgClr>
          </a:pattFill>
          <a:ln>
            <a:solidFill>
              <a:srgbClr val="7C3B3B"/>
            </a:solidFill>
          </a:ln>
          <a:scene3d>
            <a:camera prst="orthographicFront"/>
            <a:lightRig rig="threePt" dir="t"/>
          </a:scene3d>
          <a:sp3d extrusionH="76200">
            <a:bevelT prst="relaxedInset"/>
            <a:extrusionClr>
              <a:srgbClr val="7C3B3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113565" y="3572839"/>
            <a:ext cx="374469" cy="322217"/>
          </a:xfrm>
          <a:prstGeom prst="star5">
            <a:avLst/>
          </a:prstGeom>
          <a:solidFill>
            <a:srgbClr val="7C3B3B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8172994" y="4321854"/>
            <a:ext cx="374469" cy="322217"/>
          </a:xfrm>
          <a:prstGeom prst="star5">
            <a:avLst/>
          </a:prstGeom>
          <a:solidFill>
            <a:srgbClr val="7C3B3B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2673529" y="4357649"/>
            <a:ext cx="374469" cy="322217"/>
          </a:xfrm>
          <a:prstGeom prst="star5">
            <a:avLst/>
          </a:prstGeom>
          <a:solidFill>
            <a:srgbClr val="7C3B3B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8172994" y="2728598"/>
            <a:ext cx="374469" cy="322217"/>
          </a:xfrm>
          <a:prstGeom prst="star5">
            <a:avLst/>
          </a:prstGeom>
          <a:solidFill>
            <a:srgbClr val="7C3B3B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2673529" y="2764393"/>
            <a:ext cx="374469" cy="322217"/>
          </a:xfrm>
          <a:prstGeom prst="star5">
            <a:avLst/>
          </a:prstGeom>
          <a:solidFill>
            <a:srgbClr val="7C3B3B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148" y="5129495"/>
            <a:ext cx="420660" cy="3596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69385" y="2031421"/>
            <a:ext cx="4230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4 </a:t>
            </a:r>
            <a:r>
              <a:rPr lang="ka-G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სართული 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X 5</a:t>
            </a:r>
            <a:r>
              <a:rPr lang="ka-G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0 </a:t>
            </a:r>
            <a:r>
              <a:rPr lang="ka-GE" sz="2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კვ.მ</a:t>
            </a:r>
            <a:r>
              <a:rPr lang="ka-G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= 2200 </a:t>
            </a:r>
            <a:r>
              <a:rPr lang="ka-GE" sz="2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კვ.მ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50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3958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უკაბელო ინტერნეტი 2013 წლიდან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www.wkrb13.com/logos/ruckus-wireless-inc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86" y="178243"/>
            <a:ext cx="1682069" cy="10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307" y="1399281"/>
            <a:ext cx="5330779" cy="5458719"/>
          </a:xfrm>
          <a:prstGeom prst="rect">
            <a:avLst/>
          </a:prstGeom>
          <a:effectLst>
            <a:glow rad="63500">
              <a:srgbClr val="7C3B3B">
                <a:alpha val="40000"/>
              </a:srgbClr>
            </a:glow>
          </a:effectLst>
        </p:spPr>
      </p:pic>
      <p:sp>
        <p:nvSpPr>
          <p:cNvPr id="25" name="Oval 24"/>
          <p:cNvSpPr/>
          <p:nvPr/>
        </p:nvSpPr>
        <p:spPr>
          <a:xfrm>
            <a:off x="5037063" y="4279457"/>
            <a:ext cx="686618" cy="628268"/>
          </a:xfrm>
          <a:prstGeom prst="ellipse">
            <a:avLst/>
          </a:prstGeom>
          <a:noFill/>
          <a:ln w="50800">
            <a:solidFill>
              <a:srgbClr val="7C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723681" y="4054659"/>
            <a:ext cx="686618" cy="628268"/>
          </a:xfrm>
          <a:prstGeom prst="ellipse">
            <a:avLst/>
          </a:prstGeom>
          <a:noFill/>
          <a:ln w="50800">
            <a:solidFill>
              <a:srgbClr val="7C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002783" y="2569349"/>
            <a:ext cx="686618" cy="628268"/>
          </a:xfrm>
          <a:prstGeom prst="ellipse">
            <a:avLst/>
          </a:prstGeom>
          <a:noFill/>
          <a:ln w="50800">
            <a:solidFill>
              <a:srgbClr val="7C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3958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უკაბელო ინტერნეტი 2013 წლიდან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9899" y="1503820"/>
            <a:ext cx="4685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ს</a:t>
            </a:r>
            <a:r>
              <a:rPr lang="ka-G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რული დაფარვა - 6 მოწყობილობით !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www.wkrb13.com/logos/ruckus-wireless-inc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86" y="178243"/>
            <a:ext cx="1682069" cy="10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982" y="2143563"/>
            <a:ext cx="5654346" cy="4252068"/>
          </a:xfrm>
          <a:prstGeom prst="rect">
            <a:avLst/>
          </a:prstGeom>
          <a:effectLst>
            <a:glow rad="63500">
              <a:srgbClr val="7C3B3B">
                <a:alpha val="40000"/>
              </a:srgbClr>
            </a:glow>
            <a:softEdge rad="31750"/>
          </a:effectLst>
        </p:spPr>
      </p:pic>
      <p:sp>
        <p:nvSpPr>
          <p:cNvPr id="21" name="Oval 20"/>
          <p:cNvSpPr/>
          <p:nvPr/>
        </p:nvSpPr>
        <p:spPr>
          <a:xfrm>
            <a:off x="3728245" y="3837607"/>
            <a:ext cx="1759789" cy="1433132"/>
          </a:xfrm>
          <a:prstGeom prst="ellipse">
            <a:avLst/>
          </a:prstGeom>
          <a:noFill/>
          <a:ln w="50800">
            <a:solidFill>
              <a:srgbClr val="7C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3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3958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უკაბელო ინტერნეტი 2013 წლიდან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www.wkrb13.com/logos/ruckus-wireless-inc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86" y="178243"/>
            <a:ext cx="1682069" cy="10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5466" y="2607762"/>
            <a:ext cx="7315200" cy="3285177"/>
          </a:xfrm>
          <a:prstGeom prst="rect">
            <a:avLst/>
          </a:prstGeom>
          <a:ln>
            <a:solidFill>
              <a:srgbClr val="7C3B3B"/>
            </a:solidFill>
          </a:ln>
          <a:scene3d>
            <a:camera prst="orthographicFront"/>
            <a:lightRig rig="threePt" dir="t"/>
          </a:scene3d>
          <a:sp3d extrusionH="76200">
            <a:extrusionClr>
              <a:srgbClr val="7C3B3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70489" y="2607762"/>
            <a:ext cx="7350178" cy="874445"/>
          </a:xfrm>
          <a:prstGeom prst="rect">
            <a:avLst/>
          </a:prstGeom>
          <a:pattFill prst="dotDmnd">
            <a:fgClr>
              <a:srgbClr val="7C3B3B"/>
            </a:fgClr>
            <a:bgClr>
              <a:schemeClr val="bg1"/>
            </a:bgClr>
          </a:pattFill>
          <a:ln>
            <a:solidFill>
              <a:srgbClr val="7C3B3B"/>
            </a:solidFill>
          </a:ln>
          <a:scene3d>
            <a:camera prst="orthographicFront"/>
            <a:lightRig rig="threePt" dir="t"/>
          </a:scene3d>
          <a:sp3d extrusionH="76200">
            <a:bevelT prst="relaxedInset"/>
            <a:extrusionClr>
              <a:srgbClr val="7C3B3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70488" y="3503157"/>
            <a:ext cx="7350178" cy="794950"/>
          </a:xfrm>
          <a:prstGeom prst="rect">
            <a:avLst/>
          </a:prstGeom>
          <a:pattFill prst="dotDmnd">
            <a:fgClr>
              <a:srgbClr val="7C3B3B"/>
            </a:fgClr>
            <a:bgClr>
              <a:schemeClr val="bg1"/>
            </a:bgClr>
          </a:pattFill>
          <a:ln>
            <a:solidFill>
              <a:srgbClr val="7C3B3B"/>
            </a:solidFill>
          </a:ln>
          <a:scene3d>
            <a:camera prst="orthographicFront"/>
            <a:lightRig rig="threePt" dir="t"/>
          </a:scene3d>
          <a:sp3d extrusionH="76200">
            <a:bevelT prst="relaxedInset"/>
            <a:extrusionClr>
              <a:srgbClr val="7C3B3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79198" y="4303039"/>
            <a:ext cx="7350178" cy="794950"/>
          </a:xfrm>
          <a:prstGeom prst="rect">
            <a:avLst/>
          </a:prstGeom>
          <a:pattFill prst="dotDmnd">
            <a:fgClr>
              <a:srgbClr val="7C3B3B"/>
            </a:fgClr>
            <a:bgClr>
              <a:schemeClr val="bg1"/>
            </a:bgClr>
          </a:pattFill>
          <a:ln>
            <a:solidFill>
              <a:srgbClr val="7C3B3B"/>
            </a:solidFill>
          </a:ln>
          <a:scene3d>
            <a:camera prst="orthographicFront"/>
            <a:lightRig rig="threePt" dir="t"/>
          </a:scene3d>
          <a:sp3d extrusionH="76200">
            <a:bevelT prst="relaxedInset"/>
            <a:extrusionClr>
              <a:srgbClr val="7C3B3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79198" y="5097989"/>
            <a:ext cx="7350178" cy="794950"/>
          </a:xfrm>
          <a:prstGeom prst="rect">
            <a:avLst/>
          </a:prstGeom>
          <a:pattFill prst="dotDmnd">
            <a:fgClr>
              <a:srgbClr val="7C3B3B"/>
            </a:fgClr>
            <a:bgClr>
              <a:schemeClr val="bg1"/>
            </a:bgClr>
          </a:pattFill>
          <a:ln>
            <a:solidFill>
              <a:srgbClr val="7C3B3B"/>
            </a:solidFill>
          </a:ln>
          <a:scene3d>
            <a:camera prst="orthographicFront"/>
            <a:lightRig rig="threePt" dir="t"/>
          </a:scene3d>
          <a:sp3d extrusionH="76200">
            <a:bevelT prst="relaxedInset"/>
            <a:extrusionClr>
              <a:srgbClr val="7C3B3B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5155551" y="3606452"/>
            <a:ext cx="374469" cy="322217"/>
          </a:xfrm>
          <a:prstGeom prst="star5">
            <a:avLst/>
          </a:prstGeom>
          <a:solidFill>
            <a:srgbClr val="7C3B3B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7797438" y="4342203"/>
            <a:ext cx="374469" cy="322217"/>
          </a:xfrm>
          <a:prstGeom prst="star5">
            <a:avLst/>
          </a:prstGeom>
          <a:solidFill>
            <a:srgbClr val="7C3B3B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2715515" y="4391262"/>
            <a:ext cx="374469" cy="322217"/>
          </a:xfrm>
          <a:prstGeom prst="star5">
            <a:avLst/>
          </a:prstGeom>
          <a:solidFill>
            <a:srgbClr val="7C3B3B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7620336" y="2739337"/>
            <a:ext cx="374469" cy="322217"/>
          </a:xfrm>
          <a:prstGeom prst="star5">
            <a:avLst/>
          </a:prstGeom>
          <a:solidFill>
            <a:srgbClr val="7C3B3B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2715515" y="2798006"/>
            <a:ext cx="374469" cy="322217"/>
          </a:xfrm>
          <a:prstGeom prst="star5">
            <a:avLst/>
          </a:prstGeom>
          <a:solidFill>
            <a:srgbClr val="7C3B3B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134" y="5163108"/>
            <a:ext cx="420660" cy="35969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281501" y="1376329"/>
            <a:ext cx="3048232" cy="3048232"/>
          </a:xfrm>
          <a:prstGeom prst="ellipse">
            <a:avLst/>
          </a:prstGeom>
          <a:solidFill>
            <a:srgbClr val="7C3B3B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345791" y="1502395"/>
            <a:ext cx="3048232" cy="3048232"/>
          </a:xfrm>
          <a:prstGeom prst="ellipse">
            <a:avLst/>
          </a:prstGeom>
          <a:solidFill>
            <a:srgbClr val="7C3B3B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454970" y="3040253"/>
            <a:ext cx="3048232" cy="3048232"/>
          </a:xfrm>
          <a:prstGeom prst="ellipse">
            <a:avLst/>
          </a:prstGeom>
          <a:solidFill>
            <a:srgbClr val="7C3B3B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396399" y="3107937"/>
            <a:ext cx="3048232" cy="3048232"/>
          </a:xfrm>
          <a:prstGeom prst="ellipse">
            <a:avLst/>
          </a:prstGeom>
          <a:solidFill>
            <a:srgbClr val="7C3B3B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862378" y="3818839"/>
            <a:ext cx="3048232" cy="3048232"/>
          </a:xfrm>
          <a:prstGeom prst="ellipse">
            <a:avLst/>
          </a:prstGeom>
          <a:solidFill>
            <a:srgbClr val="7C3B3B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784135" y="2134705"/>
            <a:ext cx="3048232" cy="3048232"/>
          </a:xfrm>
          <a:prstGeom prst="ellipse">
            <a:avLst/>
          </a:prstGeom>
          <a:solidFill>
            <a:srgbClr val="7C3B3B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3958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უკაბელო ინტერნეტი 2013 წლიდან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826" y="2667736"/>
            <a:ext cx="4073419" cy="17083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9899" y="1959850"/>
            <a:ext cx="5674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წვდომის წერტილების ავტომატური კონფიგურაცია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9899" y="4143210"/>
            <a:ext cx="70535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საკმარისია ახალი დაშვების წერტილის უბრალოდ მიერთება და 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ZoneDirector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-</a:t>
            </a: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ი რამდენიმე წუთში ავტომატურად გაწერს მასში</a:t>
            </a:r>
          </a:p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საჭირო კონფიგურაციას!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www.wkrb13.com/logos/ruckus-wireless-inc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86" y="178243"/>
            <a:ext cx="1682069" cy="10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29899" y="5389932"/>
            <a:ext cx="75278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ერთდროულად 2 ტიპის დაშვება:</a:t>
            </a:r>
          </a:p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ღია -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ILIAUNI OPEN</a:t>
            </a:r>
            <a:b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დახურული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ka-GE" b="1" dirty="0">
                <a:solidFill>
                  <a:srgbClr val="000000"/>
                </a:solidFill>
                <a:latin typeface="arial" panose="020B0604020202020204" pitchFamily="34" charset="0"/>
              </a:rPr>
              <a:t>დაცული კავშირი</a:t>
            </a: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-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ILIAUNI STAFF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25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148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სტატისტიკა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816" y="1621296"/>
            <a:ext cx="8644737" cy="3664807"/>
          </a:xfrm>
          <a:prstGeom prst="rect">
            <a:avLst/>
          </a:prstGeom>
        </p:spPr>
      </p:pic>
      <p:pic>
        <p:nvPicPr>
          <p:cNvPr id="10" name="Picture 2" descr="http://www.wkrb13.com/logos/ruckus-wireless-inc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86" y="178243"/>
            <a:ext cx="1682069" cy="10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960" y="5506561"/>
            <a:ext cx="1650500" cy="10453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53" y="5768704"/>
            <a:ext cx="2223518" cy="93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7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1484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სტატისტიკა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 descr="http://www.wkrb13.com/logos/ruckus-wireless-inc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86" y="178243"/>
            <a:ext cx="1682069" cy="10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53" y="5768704"/>
            <a:ext cx="2223518" cy="932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960" y="5506561"/>
            <a:ext cx="1650500" cy="1045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082" y="2027209"/>
            <a:ext cx="7992378" cy="323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9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2412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201</a:t>
            </a: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წლის შედეგები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 descr="http://www.wkrb13.com/logos/ruckus-wireless-inc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86" y="178243"/>
            <a:ext cx="1682069" cy="10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469022" y="3236666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ს</a:t>
            </a: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ასწავლო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906" y="4282052"/>
            <a:ext cx="4496250" cy="2396418"/>
          </a:xfrm>
          <a:prstGeom prst="rect">
            <a:avLst/>
          </a:prstGeom>
          <a:effectLst>
            <a:glow rad="63500">
              <a:srgbClr val="7C3B3B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786" y="1662524"/>
            <a:ext cx="4847619" cy="2333333"/>
          </a:xfrm>
          <a:prstGeom prst="rect">
            <a:avLst/>
          </a:prstGeom>
          <a:effectLst>
            <a:glow rad="63500">
              <a:srgbClr val="7C3B3B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736319" y="5940898"/>
            <a:ext cx="2355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ა</a:t>
            </a:r>
            <a:r>
              <a:rPr lang="ka-GE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დმინისტრაციული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1520" y="1776986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დ</a:t>
            </a:r>
            <a:r>
              <a:rPr lang="ka-GE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აფარულია</a:t>
            </a: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2 შენობა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09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899" y="1621296"/>
            <a:ext cx="732685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ილიას სახელმწიფო უნივერსიტეტი ერთ-ერთი წამყვანი უნივერსიტეტია საქართველოში</a:t>
            </a:r>
          </a:p>
          <a:p>
            <a:endParaRPr lang="ka-GE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ka-GE" dirty="0" smtClean="0">
                <a:solidFill>
                  <a:srgbClr val="000000"/>
                </a:solidFill>
                <a:latin typeface="arial" panose="020B0604020202020204" pitchFamily="34" charset="0"/>
              </a:rPr>
              <a:t>ამჟამად უნივერსიტეტში სწავლობს 13 000 სტუდენტი</a:t>
            </a:r>
            <a:br>
              <a:rPr lang="ka-GE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dirty="0" smtClean="0">
                <a:solidFill>
                  <a:srgbClr val="000000"/>
                </a:solidFill>
                <a:latin typeface="arial" panose="020B0604020202020204" pitchFamily="34" charset="0"/>
              </a:rPr>
              <a:t>2014 წლიდან სტუდენტების რაოდენობა გაიზრდება 14500-მდე</a:t>
            </a:r>
            <a:endParaRPr lang="en-US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2771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>
                <a:solidFill>
                  <a:srgbClr val="000000"/>
                </a:solidFill>
                <a:latin typeface="arial" panose="020B0604020202020204" pitchFamily="34" charset="0"/>
              </a:rPr>
              <a:t>უნივერსიტეტის შესახებ</a:t>
            </a:r>
          </a:p>
        </p:txBody>
      </p:sp>
    </p:spTree>
    <p:extLst>
      <p:ext uri="{BB962C8B-B14F-4D97-AF65-F5344CB8AC3E}">
        <p14:creationId xmlns:p14="http://schemas.microsoft.com/office/powerpoint/2010/main" val="349698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222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2014 </a:t>
            </a: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წლის გეგმები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 descr="http://www.wkrb13.com/logos/ruckus-wireless-inc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86" y="178243"/>
            <a:ext cx="1682069" cy="10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899" y="1990628"/>
            <a:ext cx="7640933" cy="4053275"/>
          </a:xfrm>
          <a:prstGeom prst="rect">
            <a:avLst/>
          </a:prstGeom>
          <a:effectLst>
            <a:glow rad="101600">
              <a:srgbClr val="7C3B3B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1446633" y="1461850"/>
            <a:ext cx="845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უნივერსიტეტში არსებული სასწავლო სამეცნიერო შენობების სრული დაფარვა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37837" y="6203349"/>
            <a:ext cx="7225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სავარაუდო მაქსიმალური დაშვების წერტილების რაოდენობა: 100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4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38924" y="3409278"/>
            <a:ext cx="5040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მ</a:t>
            </a:r>
            <a:r>
              <a:rPr lang="ka-GE" sz="28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ადლობა</a:t>
            </a:r>
            <a:r>
              <a:rPr lang="ka-GE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ყურადღებისთვის !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 descr="http://www.wkrb13.com/logos/ruckus-wireless-inc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086" y="178243"/>
            <a:ext cx="1682069" cy="10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87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>
                <a:solidFill>
                  <a:srgbClr val="000000"/>
                </a:solidFill>
                <a:latin typeface="arial" panose="020B0604020202020204" pitchFamily="34" charset="0"/>
              </a:rPr>
              <a:t>ინფრასტრუქტურა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9899" y="1621296"/>
            <a:ext cx="732685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უნივერსიტეტი განლაგებულია რამდენიმე მისამართზე არსებულ კორპუსებში:</a:t>
            </a:r>
          </a:p>
          <a:p>
            <a:endParaRPr lang="ka-GE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ჭავჭავაძის გამზ 32 –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A, B, C, D</a:t>
            </a:r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T </a:t>
            </a:r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კორპუსები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ჩოლოყაშვილის გამზ 3/5 –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E, F, G, H, S </a:t>
            </a:r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კორპუსები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a-GE" dirty="0" smtClean="0">
                <a:solidFill>
                  <a:srgbClr val="000000"/>
                </a:solidFill>
                <a:latin typeface="arial" panose="020B0604020202020204" pitchFamily="34" charset="0"/>
              </a:rPr>
              <a:t>ნუცუბიძის ქ. 77 –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ka-GE" dirty="0" smtClean="0">
                <a:solidFill>
                  <a:srgbClr val="000000"/>
                </a:solidFill>
                <a:latin typeface="arial" panose="020B0604020202020204" pitchFamily="34" charset="0"/>
              </a:rPr>
              <a:t>კორპუსი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a-GE" dirty="0" smtClean="0">
                <a:solidFill>
                  <a:srgbClr val="000000"/>
                </a:solidFill>
                <a:latin typeface="arial" panose="020B0604020202020204" pitchFamily="34" charset="0"/>
              </a:rPr>
              <a:t>უზნაძის ქ.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J - </a:t>
            </a:r>
            <a:r>
              <a:rPr lang="ka-GE" dirty="0" smtClean="0">
                <a:solidFill>
                  <a:srgbClr val="000000"/>
                </a:solidFill>
                <a:latin typeface="arial" panose="020B0604020202020204" pitchFamily="34" charset="0"/>
              </a:rPr>
              <a:t>კორპუსი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ka-GE" dirty="0" smtClean="0">
                <a:solidFill>
                  <a:srgbClr val="000000"/>
                </a:solidFill>
                <a:latin typeface="arial" panose="020B0604020202020204" pitchFamily="34" charset="0"/>
              </a:rPr>
              <a:t>ჯამში 12 კორპუსი 4 მისამართზე</a:t>
            </a:r>
            <a:endParaRPr lang="en-US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5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4676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უკაბელო ინტერნეტ წვდომა 2013 წლამდე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9899" y="1621296"/>
            <a:ext cx="73268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უკაბელო ინტერნეტზე წვდომა ხდებოდა ეტაპობრიბად შეძენილი სახლისათვის განკუთვნილი უკაბელო დაშვების წერტილებით.</a:t>
            </a:r>
            <a:b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Micronet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TP-LINK, Linksys</a:t>
            </a:r>
            <a:endParaRPr lang="en-US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http://www.wwwnnm.ru/img/products/200/ourimages/network/active/wifi/113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41" y="438680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964" y="4768770"/>
            <a:ext cx="1907560" cy="1365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747" y="4574612"/>
            <a:ext cx="2215420" cy="15599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9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4676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უკაბელო ინტერნეტ წვდომა 2013 წლამდე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9899" y="1376329"/>
            <a:ext cx="827385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მუდმივი პრობლემები: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არასტაბილური მუშაობა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10 მომხმარებელზე მეტის მიერთების შემდეგ სისტემის გაჭედვა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დეცენტრალიზებული მართვა (ყოველი მოწყობილობის კონფიგურაცია სათითაოდ)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კვების პრობლემები (დენის გათიშვისას კავშირის წყვეტა)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a-GE" sz="2000" dirty="0">
                <a:solidFill>
                  <a:srgbClr val="000000"/>
                </a:solidFill>
                <a:latin typeface="arial" panose="020B0604020202020204" pitchFamily="34" charset="0"/>
              </a:rPr>
              <a:t>დაფარვის მცირე </a:t>
            </a:r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ფართობი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ხშირად ჭირდება „ხელით“ გადატვირთვა</a:t>
            </a:r>
            <a:endParaRPr lang="ka-GE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ka-GE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5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21398" y="157386"/>
            <a:ext cx="4741650" cy="284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9899" y="966179"/>
            <a:ext cx="8320569" cy="586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3193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უკაბელო ქსელის განახლება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9899" y="1376329"/>
            <a:ext cx="827385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ილიას უნივერსიტეტმა დაიწყო ახალი გადაწყვეტილებების ძებნა</a:t>
            </a:r>
            <a:b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საცდელ რეჟიმში მოხდა სხვადასხვა სისტემების ტესტირება:</a:t>
            </a:r>
          </a:p>
          <a:p>
            <a:endParaRPr lang="ka-GE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ka-GE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431" y="3312724"/>
            <a:ext cx="2297305" cy="15449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1202" y="5179984"/>
            <a:ext cx="1404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HP </a:t>
            </a:r>
            <a:r>
              <a:rPr lang="en-US" dirty="0" smtClean="0"/>
              <a:t>MSM430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389" y="2998736"/>
            <a:ext cx="1124540" cy="19432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84935" y="5090138"/>
            <a:ext cx="18927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Xtreme</a:t>
            </a:r>
            <a:r>
              <a:rPr lang="ka-GE" dirty="0" smtClean="0"/>
              <a:t>N</a:t>
            </a:r>
            <a:r>
              <a:rPr lang="en-US" dirty="0" err="1" smtClean="0"/>
              <a:t>etworks</a:t>
            </a:r>
            <a:r>
              <a:rPr lang="en-US" dirty="0" smtClean="0"/>
              <a:t>  </a:t>
            </a:r>
          </a:p>
          <a:p>
            <a:pPr algn="ctr"/>
            <a:r>
              <a:rPr lang="en-US" dirty="0" smtClean="0"/>
              <a:t>Altitude </a:t>
            </a:r>
            <a:r>
              <a:rPr lang="en-US" dirty="0"/>
              <a:t>4511</a:t>
            </a:r>
          </a:p>
        </p:txBody>
      </p:sp>
      <p:sp>
        <p:nvSpPr>
          <p:cNvPr id="4" name="Rectangle 3"/>
          <p:cNvSpPr/>
          <p:nvPr/>
        </p:nvSpPr>
        <p:spPr>
          <a:xfrm>
            <a:off x="5028904" y="5090139"/>
            <a:ext cx="17464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Ruckus Wireless </a:t>
            </a:r>
          </a:p>
          <a:p>
            <a:pPr algn="ctr"/>
            <a:r>
              <a:rPr lang="en-US" dirty="0" err="1" smtClean="0"/>
              <a:t>ZoneFlex</a:t>
            </a:r>
            <a:r>
              <a:rPr lang="en-US" dirty="0" smtClean="0"/>
              <a:t> </a:t>
            </a:r>
            <a:r>
              <a:rPr lang="en-US" dirty="0"/>
              <a:t>7363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189" y="3200719"/>
            <a:ext cx="2500661" cy="15837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4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21398" y="157386"/>
            <a:ext cx="4741650" cy="284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9899" y="966179"/>
            <a:ext cx="8320569" cy="586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3193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უკაბელო ქსელის განახლება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673" y="1729850"/>
            <a:ext cx="2297305" cy="15449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67168" y="3484042"/>
            <a:ext cx="1404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HP </a:t>
            </a:r>
            <a:r>
              <a:rPr lang="en-US" dirty="0" smtClean="0"/>
              <a:t>MSM430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409043" y="4038459"/>
            <a:ext cx="2763898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კრიტერიუმები</a:t>
            </a: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endParaRPr lang="ka-GE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დაფარვის ზონა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წარმადობა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ფუნქციები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ka-GE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ფასი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5060" y="4754792"/>
            <a:ext cx="2673752" cy="323165"/>
          </a:xfrm>
          <a:prstGeom prst="rect">
            <a:avLst/>
          </a:prstGeom>
          <a:solidFill>
            <a:srgbClr val="7C3B3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94119" y="6349859"/>
            <a:ext cx="2673752" cy="323165"/>
          </a:xfrm>
          <a:prstGeom prst="rect">
            <a:avLst/>
          </a:prstGeom>
          <a:solidFill>
            <a:srgbClr val="7C3B3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495060" y="5263363"/>
            <a:ext cx="2673752" cy="323165"/>
          </a:xfrm>
          <a:prstGeom prst="rect">
            <a:avLst/>
          </a:prstGeom>
          <a:solidFill>
            <a:srgbClr val="7C3B3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95060" y="4754792"/>
            <a:ext cx="872108" cy="323165"/>
          </a:xfrm>
          <a:prstGeom prst="rect">
            <a:avLst/>
          </a:prstGeom>
          <a:solidFill>
            <a:srgbClr val="7C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94118" y="5264548"/>
            <a:ext cx="1818661" cy="323165"/>
          </a:xfrm>
          <a:prstGeom prst="rect">
            <a:avLst/>
          </a:prstGeom>
          <a:solidFill>
            <a:srgbClr val="7C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503495" y="6353622"/>
            <a:ext cx="550084" cy="323165"/>
          </a:xfrm>
          <a:prstGeom prst="rect">
            <a:avLst/>
          </a:prstGeom>
          <a:solidFill>
            <a:srgbClr val="7C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94119" y="5842681"/>
            <a:ext cx="2673752" cy="323165"/>
          </a:xfrm>
          <a:prstGeom prst="rect">
            <a:avLst/>
          </a:prstGeom>
          <a:solidFill>
            <a:srgbClr val="7C3B3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93178" y="5843866"/>
            <a:ext cx="1436696" cy="323165"/>
          </a:xfrm>
          <a:prstGeom prst="rect">
            <a:avLst/>
          </a:prstGeom>
          <a:solidFill>
            <a:srgbClr val="7C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16610" y="4155367"/>
            <a:ext cx="31290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ka-GE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ka-GE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ka-GE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03212" y="5124863"/>
            <a:ext cx="11464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5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2,5</a:t>
            </a:r>
            <a:endParaRPr lang="en-US" sz="5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21398" y="157386"/>
            <a:ext cx="4741650" cy="284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87527" y="1006997"/>
            <a:ext cx="8320569" cy="586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3193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უკაბელო ქსელის განახლება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995" y="1585818"/>
            <a:ext cx="1124540" cy="19432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69085" y="3550887"/>
            <a:ext cx="18462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Xtremenetworks  </a:t>
            </a:r>
          </a:p>
          <a:p>
            <a:pPr algn="ctr"/>
            <a:r>
              <a:rPr lang="en-US" dirty="0" smtClean="0"/>
              <a:t>Altitude </a:t>
            </a:r>
            <a:r>
              <a:rPr lang="en-US" dirty="0"/>
              <a:t>4511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09043" y="4038459"/>
            <a:ext cx="2763898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კრიტერიუმები</a:t>
            </a: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endParaRPr lang="ka-GE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დაფარვის ზონა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წარმადობა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ფუნქციები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ka-GE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ფასი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5060" y="4754792"/>
            <a:ext cx="2673752" cy="323165"/>
          </a:xfrm>
          <a:prstGeom prst="rect">
            <a:avLst/>
          </a:prstGeom>
          <a:solidFill>
            <a:srgbClr val="7C3B3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94119" y="6349859"/>
            <a:ext cx="2673752" cy="323165"/>
          </a:xfrm>
          <a:prstGeom prst="rect">
            <a:avLst/>
          </a:prstGeom>
          <a:solidFill>
            <a:srgbClr val="7C3B3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495060" y="5263363"/>
            <a:ext cx="2673752" cy="323165"/>
          </a:xfrm>
          <a:prstGeom prst="rect">
            <a:avLst/>
          </a:prstGeom>
          <a:solidFill>
            <a:srgbClr val="7C3B3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95059" y="4754792"/>
            <a:ext cx="1875593" cy="323165"/>
          </a:xfrm>
          <a:prstGeom prst="rect">
            <a:avLst/>
          </a:prstGeom>
          <a:solidFill>
            <a:srgbClr val="7C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94119" y="5264548"/>
            <a:ext cx="1876534" cy="323165"/>
          </a:xfrm>
          <a:prstGeom prst="rect">
            <a:avLst/>
          </a:prstGeom>
          <a:solidFill>
            <a:srgbClr val="7C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494588" y="6354305"/>
            <a:ext cx="1435285" cy="323165"/>
          </a:xfrm>
          <a:prstGeom prst="rect">
            <a:avLst/>
          </a:prstGeom>
          <a:solidFill>
            <a:srgbClr val="7C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94119" y="5842681"/>
            <a:ext cx="2673752" cy="323165"/>
          </a:xfrm>
          <a:prstGeom prst="rect">
            <a:avLst/>
          </a:prstGeom>
          <a:solidFill>
            <a:srgbClr val="7C3B3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93177" y="5843866"/>
            <a:ext cx="1877475" cy="323165"/>
          </a:xfrm>
          <a:prstGeom prst="rect">
            <a:avLst/>
          </a:prstGeom>
          <a:solidFill>
            <a:srgbClr val="7C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16610" y="4155367"/>
            <a:ext cx="312906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ka-GE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ka-GE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ka-GE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03212" y="5124863"/>
            <a:ext cx="15311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5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3,75</a:t>
            </a:r>
            <a:endParaRPr lang="en-US" sz="5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8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21398" y="157386"/>
            <a:ext cx="4741650" cy="284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87527" y="1006997"/>
            <a:ext cx="8320569" cy="586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9899" y="1621296"/>
            <a:ext cx="7326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a-GE" sz="2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ka-GE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9899" y="1006997"/>
            <a:ext cx="3193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უკაბელო ქსელის განახლება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17816" y="3391163"/>
            <a:ext cx="17464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Ruckus Wireless </a:t>
            </a:r>
          </a:p>
          <a:p>
            <a:pPr algn="ctr"/>
            <a:r>
              <a:rPr lang="en-US" dirty="0" err="1" smtClean="0"/>
              <a:t>ZoneFlex</a:t>
            </a:r>
            <a:r>
              <a:rPr lang="en-US" dirty="0" smtClean="0"/>
              <a:t> </a:t>
            </a:r>
            <a:r>
              <a:rPr lang="en-US" dirty="0"/>
              <a:t>7363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578" y="1559157"/>
            <a:ext cx="2857500" cy="18097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09043" y="4038459"/>
            <a:ext cx="2763898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კრიტერიუმები</a:t>
            </a: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endParaRPr lang="ka-GE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დაფარვის ზონა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წარმადობა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ფუნქციები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ka-GE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ფასი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95060" y="4754792"/>
            <a:ext cx="2673752" cy="323165"/>
          </a:xfrm>
          <a:prstGeom prst="rect">
            <a:avLst/>
          </a:prstGeom>
          <a:solidFill>
            <a:srgbClr val="7C3B3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94119" y="6349859"/>
            <a:ext cx="2673752" cy="323165"/>
          </a:xfrm>
          <a:prstGeom prst="rect">
            <a:avLst/>
          </a:prstGeom>
          <a:solidFill>
            <a:srgbClr val="7C3B3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495060" y="5263363"/>
            <a:ext cx="2673752" cy="323165"/>
          </a:xfrm>
          <a:prstGeom prst="rect">
            <a:avLst/>
          </a:prstGeom>
          <a:solidFill>
            <a:srgbClr val="7C3B3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95059" y="4754792"/>
            <a:ext cx="2672812" cy="323165"/>
          </a:xfrm>
          <a:prstGeom prst="rect">
            <a:avLst/>
          </a:prstGeom>
          <a:solidFill>
            <a:srgbClr val="7C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94119" y="5264548"/>
            <a:ext cx="2258500" cy="323165"/>
          </a:xfrm>
          <a:prstGeom prst="rect">
            <a:avLst/>
          </a:prstGeom>
          <a:solidFill>
            <a:srgbClr val="7C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494589" y="6354305"/>
            <a:ext cx="2673282" cy="323165"/>
          </a:xfrm>
          <a:prstGeom prst="rect">
            <a:avLst/>
          </a:prstGeom>
          <a:solidFill>
            <a:srgbClr val="7C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94119" y="5842681"/>
            <a:ext cx="2673752" cy="323165"/>
          </a:xfrm>
          <a:prstGeom prst="rect">
            <a:avLst/>
          </a:prstGeom>
          <a:solidFill>
            <a:srgbClr val="7C3B3B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93178" y="5843866"/>
            <a:ext cx="2259442" cy="323165"/>
          </a:xfrm>
          <a:prstGeom prst="rect">
            <a:avLst/>
          </a:prstGeom>
          <a:solidFill>
            <a:srgbClr val="7C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16610" y="4155367"/>
            <a:ext cx="31290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ka-GE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ka-GE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ka-GE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  <a:br>
              <a:rPr lang="ka-GE" b="1" dirty="0" smtClean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93506" y="5124863"/>
            <a:ext cx="11464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5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4,5</a:t>
            </a:r>
            <a:endParaRPr lang="en-US" sz="5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1306" y="1006997"/>
            <a:ext cx="473510" cy="5851003"/>
          </a:xfrm>
          <a:prstGeom prst="rect">
            <a:avLst/>
          </a:prstGeom>
          <a:solidFill>
            <a:srgbClr val="7C3B3B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9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302</Words>
  <Application>Microsoft Office PowerPoint</Application>
  <PresentationFormat>A4 Paper (210x297 mm)</PresentationFormat>
  <Paragraphs>108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</vt:lpstr>
      <vt:lpstr>Calibri</vt:lpstr>
      <vt:lpstr>Calibri Light</vt:lpstr>
      <vt:lpstr>Sylfaen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ILIAUNI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გიორგი ბასილაია</dc:creator>
  <cp:lastModifiedBy>gbasilaia1</cp:lastModifiedBy>
  <cp:revision>58</cp:revision>
  <dcterms:created xsi:type="dcterms:W3CDTF">2013-11-28T19:17:05Z</dcterms:created>
  <dcterms:modified xsi:type="dcterms:W3CDTF">2013-12-06T08:04:08Z</dcterms:modified>
</cp:coreProperties>
</file>