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0267275" cy="42794238"/>
  <p:notesSz cx="6858000" cy="9144000"/>
  <p:defaultText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33" d="100"/>
          <a:sy n="33" d="100"/>
        </p:scale>
        <p:origin x="-378" y="7308"/>
      </p:cViewPr>
      <p:guideLst>
        <p:guide orient="horz" pos="13479"/>
        <p:guide pos="9533"/>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13293960"/>
            <a:ext cx="25727184" cy="9173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0091" y="24250068"/>
            <a:ext cx="21187093" cy="10936305"/>
          </a:xfrm>
        </p:spPr>
        <p:txBody>
          <a:bodyPr/>
          <a:lstStyle>
            <a:lvl1pPr marL="0" indent="0" algn="ctr">
              <a:buNone/>
              <a:defRPr>
                <a:solidFill>
                  <a:schemeClr val="tx1">
                    <a:tint val="75000"/>
                  </a:schemeClr>
                </a:solidFill>
              </a:defRPr>
            </a:lvl1pPr>
            <a:lvl2pPr marL="2086739" indent="0" algn="ctr">
              <a:buNone/>
              <a:defRPr>
                <a:solidFill>
                  <a:schemeClr val="tx1">
                    <a:tint val="75000"/>
                  </a:schemeClr>
                </a:solidFill>
              </a:defRPr>
            </a:lvl2pPr>
            <a:lvl3pPr marL="4173479" indent="0" algn="ctr">
              <a:buNone/>
              <a:defRPr>
                <a:solidFill>
                  <a:schemeClr val="tx1">
                    <a:tint val="75000"/>
                  </a:schemeClr>
                </a:solidFill>
              </a:defRPr>
            </a:lvl3pPr>
            <a:lvl4pPr marL="6260218" indent="0" algn="ctr">
              <a:buNone/>
              <a:defRPr>
                <a:solidFill>
                  <a:schemeClr val="tx1">
                    <a:tint val="75000"/>
                  </a:schemeClr>
                </a:solidFill>
              </a:defRPr>
            </a:lvl4pPr>
            <a:lvl5pPr marL="8346958" indent="0" algn="ctr">
              <a:buNone/>
              <a:defRPr>
                <a:solidFill>
                  <a:schemeClr val="tx1">
                    <a:tint val="75000"/>
                  </a:schemeClr>
                </a:solidFill>
              </a:defRPr>
            </a:lvl5pPr>
            <a:lvl6pPr marL="10433697" indent="0" algn="ctr">
              <a:buNone/>
              <a:defRPr>
                <a:solidFill>
                  <a:schemeClr val="tx1">
                    <a:tint val="75000"/>
                  </a:schemeClr>
                </a:solidFill>
              </a:defRPr>
            </a:lvl6pPr>
            <a:lvl7pPr marL="12520437" indent="0" algn="ctr">
              <a:buNone/>
              <a:defRPr>
                <a:solidFill>
                  <a:schemeClr val="tx1">
                    <a:tint val="75000"/>
                  </a:schemeClr>
                </a:solidFill>
              </a:defRPr>
            </a:lvl7pPr>
            <a:lvl8pPr marL="14607172" indent="0" algn="ctr">
              <a:buNone/>
              <a:defRPr>
                <a:solidFill>
                  <a:schemeClr val="tx1">
                    <a:tint val="75000"/>
                  </a:schemeClr>
                </a:solidFill>
              </a:defRPr>
            </a:lvl8pPr>
            <a:lvl9pPr marL="166939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222A6-54A3-4F3A-8803-4EE043158963}"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222A6-54A3-4F3A-8803-4EE043158963}"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36215" y="10698560"/>
            <a:ext cx="22542814" cy="2278396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07769" y="10698560"/>
            <a:ext cx="67123988" cy="2278396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222A6-54A3-4F3A-8803-4EE043158963}"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222A6-54A3-4F3A-8803-4EE043158963}"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6" y="27499282"/>
            <a:ext cx="25727184"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6" y="18138027"/>
            <a:ext cx="25727184" cy="9361236"/>
          </a:xfrm>
        </p:spPr>
        <p:txBody>
          <a:bodyPr anchor="b"/>
          <a:lstStyle>
            <a:lvl1pPr marL="0" indent="0">
              <a:buNone/>
              <a:defRPr sz="9100">
                <a:solidFill>
                  <a:schemeClr val="tx1">
                    <a:tint val="75000"/>
                  </a:schemeClr>
                </a:solidFill>
              </a:defRPr>
            </a:lvl1pPr>
            <a:lvl2pPr marL="2086739" indent="0">
              <a:buNone/>
              <a:defRPr sz="8200">
                <a:solidFill>
                  <a:schemeClr val="tx1">
                    <a:tint val="75000"/>
                  </a:schemeClr>
                </a:solidFill>
              </a:defRPr>
            </a:lvl2pPr>
            <a:lvl3pPr marL="4173479" indent="0">
              <a:buNone/>
              <a:defRPr sz="7300">
                <a:solidFill>
                  <a:schemeClr val="tx1">
                    <a:tint val="75000"/>
                  </a:schemeClr>
                </a:solidFill>
              </a:defRPr>
            </a:lvl3pPr>
            <a:lvl4pPr marL="6260218" indent="0">
              <a:buNone/>
              <a:defRPr sz="6400">
                <a:solidFill>
                  <a:schemeClr val="tx1">
                    <a:tint val="75000"/>
                  </a:schemeClr>
                </a:solidFill>
              </a:defRPr>
            </a:lvl4pPr>
            <a:lvl5pPr marL="8346958" indent="0">
              <a:buNone/>
              <a:defRPr sz="6400">
                <a:solidFill>
                  <a:schemeClr val="tx1">
                    <a:tint val="75000"/>
                  </a:schemeClr>
                </a:solidFill>
              </a:defRPr>
            </a:lvl5pPr>
            <a:lvl6pPr marL="10433697" indent="0">
              <a:buNone/>
              <a:defRPr sz="6400">
                <a:solidFill>
                  <a:schemeClr val="tx1">
                    <a:tint val="75000"/>
                  </a:schemeClr>
                </a:solidFill>
              </a:defRPr>
            </a:lvl6pPr>
            <a:lvl7pPr marL="12520437" indent="0">
              <a:buNone/>
              <a:defRPr sz="6400">
                <a:solidFill>
                  <a:schemeClr val="tx1">
                    <a:tint val="75000"/>
                  </a:schemeClr>
                </a:solidFill>
              </a:defRPr>
            </a:lvl7pPr>
            <a:lvl8pPr marL="14607172" indent="0">
              <a:buNone/>
              <a:defRPr sz="6400">
                <a:solidFill>
                  <a:schemeClr val="tx1">
                    <a:tint val="75000"/>
                  </a:schemeClr>
                </a:solidFill>
              </a:defRPr>
            </a:lvl8pPr>
            <a:lvl9pPr marL="16693911"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222A6-54A3-4F3A-8803-4EE043158963}" type="datetimeFigureOut">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07764" y="62309212"/>
            <a:ext cx="44833401" cy="1762290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45620" y="62309212"/>
            <a:ext cx="44833401" cy="1762290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222A6-54A3-4F3A-8803-4EE043158963}"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364" y="1713754"/>
            <a:ext cx="27240548"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4" y="9579176"/>
            <a:ext cx="13373303" cy="3992145"/>
          </a:xfrm>
        </p:spPr>
        <p:txBody>
          <a:bodyPr anchor="b"/>
          <a:lstStyle>
            <a:lvl1pPr marL="0" indent="0">
              <a:buNone/>
              <a:defRPr sz="11000" b="1"/>
            </a:lvl1pPr>
            <a:lvl2pPr marL="2086739" indent="0">
              <a:buNone/>
              <a:defRPr sz="9100" b="1"/>
            </a:lvl2pPr>
            <a:lvl3pPr marL="4173479" indent="0">
              <a:buNone/>
              <a:defRPr sz="8200" b="1"/>
            </a:lvl3pPr>
            <a:lvl4pPr marL="6260218" indent="0">
              <a:buNone/>
              <a:defRPr sz="7300" b="1"/>
            </a:lvl4pPr>
            <a:lvl5pPr marL="8346958" indent="0">
              <a:buNone/>
              <a:defRPr sz="7300" b="1"/>
            </a:lvl5pPr>
            <a:lvl6pPr marL="10433697" indent="0">
              <a:buNone/>
              <a:defRPr sz="7300" b="1"/>
            </a:lvl6pPr>
            <a:lvl7pPr marL="12520437" indent="0">
              <a:buNone/>
              <a:defRPr sz="7300" b="1"/>
            </a:lvl7pPr>
            <a:lvl8pPr marL="14607172" indent="0">
              <a:buNone/>
              <a:defRPr sz="7300" b="1"/>
            </a:lvl8pPr>
            <a:lvl9pPr marL="16693911"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364" y="13571321"/>
            <a:ext cx="13373303"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60" y="9579176"/>
            <a:ext cx="13378556" cy="3992145"/>
          </a:xfrm>
        </p:spPr>
        <p:txBody>
          <a:bodyPr anchor="b"/>
          <a:lstStyle>
            <a:lvl1pPr marL="0" indent="0">
              <a:buNone/>
              <a:defRPr sz="11000" b="1"/>
            </a:lvl1pPr>
            <a:lvl2pPr marL="2086739" indent="0">
              <a:buNone/>
              <a:defRPr sz="9100" b="1"/>
            </a:lvl2pPr>
            <a:lvl3pPr marL="4173479" indent="0">
              <a:buNone/>
              <a:defRPr sz="8200" b="1"/>
            </a:lvl3pPr>
            <a:lvl4pPr marL="6260218" indent="0">
              <a:buNone/>
              <a:defRPr sz="7300" b="1"/>
            </a:lvl4pPr>
            <a:lvl5pPr marL="8346958" indent="0">
              <a:buNone/>
              <a:defRPr sz="7300" b="1"/>
            </a:lvl5pPr>
            <a:lvl6pPr marL="10433697" indent="0">
              <a:buNone/>
              <a:defRPr sz="7300" b="1"/>
            </a:lvl6pPr>
            <a:lvl7pPr marL="12520437" indent="0">
              <a:buNone/>
              <a:defRPr sz="7300" b="1"/>
            </a:lvl7pPr>
            <a:lvl8pPr marL="14607172" indent="0">
              <a:buNone/>
              <a:defRPr sz="7300" b="1"/>
            </a:lvl8pPr>
            <a:lvl9pPr marL="16693911"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5360" y="13571321"/>
            <a:ext cx="13378556"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222A6-54A3-4F3A-8803-4EE043158963}" type="datetimeFigureOut">
              <a:rPr lang="en-US" smtClean="0"/>
              <a:pPr/>
              <a:t>6/21/2010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222A6-54A3-4F3A-8803-4EE043158963}" type="datetimeFigureOut">
              <a:rPr lang="en-US" smtClean="0"/>
              <a:pPr/>
              <a:t>6/21/2010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222A6-54A3-4F3A-8803-4EE043158963}" type="datetimeFigureOut">
              <a:rPr lang="en-US" smtClean="0"/>
              <a:pPr/>
              <a:t>6/21/2010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75" y="1703845"/>
            <a:ext cx="9957725" cy="7251246"/>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3664" y="1703866"/>
            <a:ext cx="16920247"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75" y="8955112"/>
            <a:ext cx="9957725" cy="29272451"/>
          </a:xfrm>
        </p:spPr>
        <p:txBody>
          <a:bodyPr/>
          <a:lstStyle>
            <a:lvl1pPr marL="0" indent="0">
              <a:buNone/>
              <a:defRPr sz="6400"/>
            </a:lvl1pPr>
            <a:lvl2pPr marL="2086739" indent="0">
              <a:buNone/>
              <a:defRPr sz="5500"/>
            </a:lvl2pPr>
            <a:lvl3pPr marL="4173479" indent="0">
              <a:buNone/>
              <a:defRPr sz="4600"/>
            </a:lvl3pPr>
            <a:lvl4pPr marL="6260218" indent="0">
              <a:buNone/>
              <a:defRPr sz="4100"/>
            </a:lvl4pPr>
            <a:lvl5pPr marL="8346958" indent="0">
              <a:buNone/>
              <a:defRPr sz="4100"/>
            </a:lvl5pPr>
            <a:lvl6pPr marL="10433697" indent="0">
              <a:buNone/>
              <a:defRPr sz="4100"/>
            </a:lvl6pPr>
            <a:lvl7pPr marL="12520437" indent="0">
              <a:buNone/>
              <a:defRPr sz="4100"/>
            </a:lvl7pPr>
            <a:lvl8pPr marL="14607172" indent="0">
              <a:buNone/>
              <a:defRPr sz="4100"/>
            </a:lvl8pPr>
            <a:lvl9pPr marL="16693911"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222A6-54A3-4F3A-8803-4EE043158963}"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67"/>
            <a:ext cx="18160365" cy="3536471"/>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2598" y="3823744"/>
            <a:ext cx="18160365" cy="25676543"/>
          </a:xfrm>
        </p:spPr>
        <p:txBody>
          <a:bodyPr/>
          <a:lstStyle>
            <a:lvl1pPr marL="0" indent="0">
              <a:buNone/>
              <a:defRPr sz="14600"/>
            </a:lvl1pPr>
            <a:lvl2pPr marL="2086739" indent="0">
              <a:buNone/>
              <a:defRPr sz="12800"/>
            </a:lvl2pPr>
            <a:lvl3pPr marL="4173479" indent="0">
              <a:buNone/>
              <a:defRPr sz="11000"/>
            </a:lvl3pPr>
            <a:lvl4pPr marL="6260218" indent="0">
              <a:buNone/>
              <a:defRPr sz="9100"/>
            </a:lvl4pPr>
            <a:lvl5pPr marL="8346958" indent="0">
              <a:buNone/>
              <a:defRPr sz="9100"/>
            </a:lvl5pPr>
            <a:lvl6pPr marL="10433697" indent="0">
              <a:buNone/>
              <a:defRPr sz="9100"/>
            </a:lvl6pPr>
            <a:lvl7pPr marL="12520437" indent="0">
              <a:buNone/>
              <a:defRPr sz="9100"/>
            </a:lvl7pPr>
            <a:lvl8pPr marL="14607172" indent="0">
              <a:buNone/>
              <a:defRPr sz="9100"/>
            </a:lvl8pPr>
            <a:lvl9pPr marL="16693911" indent="0">
              <a:buNone/>
              <a:defRPr sz="9100"/>
            </a:lvl9pPr>
          </a:lstStyle>
          <a:p>
            <a:endParaRPr lang="en-US"/>
          </a:p>
        </p:txBody>
      </p:sp>
      <p:sp>
        <p:nvSpPr>
          <p:cNvPr id="4" name="Text Placeholder 3"/>
          <p:cNvSpPr>
            <a:spLocks noGrp="1"/>
          </p:cNvSpPr>
          <p:nvPr>
            <p:ph type="body" sz="half" idx="2"/>
          </p:nvPr>
        </p:nvSpPr>
        <p:spPr>
          <a:xfrm>
            <a:off x="5932598" y="33492438"/>
            <a:ext cx="18160365" cy="5022376"/>
          </a:xfrm>
        </p:spPr>
        <p:txBody>
          <a:bodyPr/>
          <a:lstStyle>
            <a:lvl1pPr marL="0" indent="0">
              <a:buNone/>
              <a:defRPr sz="6400"/>
            </a:lvl1pPr>
            <a:lvl2pPr marL="2086739" indent="0">
              <a:buNone/>
              <a:defRPr sz="5500"/>
            </a:lvl2pPr>
            <a:lvl3pPr marL="4173479" indent="0">
              <a:buNone/>
              <a:defRPr sz="4600"/>
            </a:lvl3pPr>
            <a:lvl4pPr marL="6260218" indent="0">
              <a:buNone/>
              <a:defRPr sz="4100"/>
            </a:lvl4pPr>
            <a:lvl5pPr marL="8346958" indent="0">
              <a:buNone/>
              <a:defRPr sz="4100"/>
            </a:lvl5pPr>
            <a:lvl6pPr marL="10433697" indent="0">
              <a:buNone/>
              <a:defRPr sz="4100"/>
            </a:lvl6pPr>
            <a:lvl7pPr marL="12520437" indent="0">
              <a:buNone/>
              <a:defRPr sz="4100"/>
            </a:lvl7pPr>
            <a:lvl8pPr marL="14607172" indent="0">
              <a:buNone/>
              <a:defRPr sz="4100"/>
            </a:lvl8pPr>
            <a:lvl9pPr marL="16693911"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222A6-54A3-4F3A-8803-4EE043158963}" type="datetimeFigureOut">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F47B-64B4-4F70-9603-7D9A471801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351" tIns="208675" rIns="417351" bIns="20867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44"/>
            <a:ext cx="27240548" cy="28242219"/>
          </a:xfrm>
          <a:prstGeom prst="rect">
            <a:avLst/>
          </a:prstGeom>
        </p:spPr>
        <p:txBody>
          <a:bodyPr vert="horz" lIns="417351" tIns="208675" rIns="417351" bIns="2086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41"/>
            <a:ext cx="7062364" cy="2278397"/>
          </a:xfrm>
          <a:prstGeom prst="rect">
            <a:avLst/>
          </a:prstGeom>
        </p:spPr>
        <p:txBody>
          <a:bodyPr vert="horz" lIns="417351" tIns="208675" rIns="417351" bIns="208675" rtlCol="0" anchor="ctr"/>
          <a:lstStyle>
            <a:lvl1pPr algn="l">
              <a:defRPr sz="5500">
                <a:solidFill>
                  <a:schemeClr val="tx1">
                    <a:tint val="75000"/>
                  </a:schemeClr>
                </a:solidFill>
              </a:defRPr>
            </a:lvl1pPr>
          </a:lstStyle>
          <a:p>
            <a:fld id="{06F222A6-54A3-4F3A-8803-4EE043158963}" type="datetimeFigureOut">
              <a:rPr lang="en-US" smtClean="0"/>
              <a:pPr/>
              <a:t>6/21/2010</a:t>
            </a:fld>
            <a:endParaRPr lang="en-US"/>
          </a:p>
        </p:txBody>
      </p:sp>
      <p:sp>
        <p:nvSpPr>
          <p:cNvPr id="5" name="Footer Placeholder 4"/>
          <p:cNvSpPr>
            <a:spLocks noGrp="1"/>
          </p:cNvSpPr>
          <p:nvPr>
            <p:ph type="ftr" sz="quarter" idx="3"/>
          </p:nvPr>
        </p:nvSpPr>
        <p:spPr>
          <a:xfrm>
            <a:off x="10341319" y="39663941"/>
            <a:ext cx="9584637" cy="2278397"/>
          </a:xfrm>
          <a:prstGeom prst="rect">
            <a:avLst/>
          </a:prstGeom>
        </p:spPr>
        <p:txBody>
          <a:bodyPr vert="horz" lIns="417351" tIns="208675" rIns="417351" bIns="20867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41"/>
            <a:ext cx="7062364" cy="2278397"/>
          </a:xfrm>
          <a:prstGeom prst="rect">
            <a:avLst/>
          </a:prstGeom>
        </p:spPr>
        <p:txBody>
          <a:bodyPr vert="horz" lIns="417351" tIns="208675" rIns="417351" bIns="208675" rtlCol="0" anchor="ctr"/>
          <a:lstStyle>
            <a:lvl1pPr algn="r">
              <a:defRPr sz="5500">
                <a:solidFill>
                  <a:schemeClr val="tx1">
                    <a:tint val="75000"/>
                  </a:schemeClr>
                </a:solidFill>
              </a:defRPr>
            </a:lvl1pPr>
          </a:lstStyle>
          <a:p>
            <a:fld id="{6286F47B-64B4-4F70-9603-7D9A471801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173479" rtl="0" eaLnBrk="1" latinLnBrk="0" hangingPunct="1">
        <a:spcBef>
          <a:spcPct val="0"/>
        </a:spcBef>
        <a:buNone/>
        <a:defRPr sz="20100" kern="1200">
          <a:solidFill>
            <a:schemeClr val="tx1"/>
          </a:solidFill>
          <a:latin typeface="+mj-lt"/>
          <a:ea typeface="+mj-ea"/>
          <a:cs typeface="+mj-cs"/>
        </a:defRPr>
      </a:lvl1pPr>
    </p:titleStyle>
    <p:bodyStyle>
      <a:lvl1pPr marL="1565058" indent="-1565058" algn="l" defTabSz="4173479"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0950" indent="-1304210" algn="l" defTabSz="4173479"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6842" indent="-1043367" algn="l" defTabSz="4173479"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3581"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0321"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77060"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3800"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0539"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37279" indent="-1043367" algn="l" defTabSz="4173479"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3479" rtl="0" eaLnBrk="1" latinLnBrk="0" hangingPunct="1">
        <a:defRPr sz="8200" kern="1200">
          <a:solidFill>
            <a:schemeClr val="tx1"/>
          </a:solidFill>
          <a:latin typeface="+mn-lt"/>
          <a:ea typeface="+mn-ea"/>
          <a:cs typeface="+mn-cs"/>
        </a:defRPr>
      </a:lvl1pPr>
      <a:lvl2pPr marL="2086739" algn="l" defTabSz="4173479" rtl="0" eaLnBrk="1" latinLnBrk="0" hangingPunct="1">
        <a:defRPr sz="8200" kern="1200">
          <a:solidFill>
            <a:schemeClr val="tx1"/>
          </a:solidFill>
          <a:latin typeface="+mn-lt"/>
          <a:ea typeface="+mn-ea"/>
          <a:cs typeface="+mn-cs"/>
        </a:defRPr>
      </a:lvl2pPr>
      <a:lvl3pPr marL="4173479" algn="l" defTabSz="4173479" rtl="0" eaLnBrk="1" latinLnBrk="0" hangingPunct="1">
        <a:defRPr sz="8200" kern="1200">
          <a:solidFill>
            <a:schemeClr val="tx1"/>
          </a:solidFill>
          <a:latin typeface="+mn-lt"/>
          <a:ea typeface="+mn-ea"/>
          <a:cs typeface="+mn-cs"/>
        </a:defRPr>
      </a:lvl3pPr>
      <a:lvl4pPr marL="6260218" algn="l" defTabSz="4173479" rtl="0" eaLnBrk="1" latinLnBrk="0" hangingPunct="1">
        <a:defRPr sz="8200" kern="1200">
          <a:solidFill>
            <a:schemeClr val="tx1"/>
          </a:solidFill>
          <a:latin typeface="+mn-lt"/>
          <a:ea typeface="+mn-ea"/>
          <a:cs typeface="+mn-cs"/>
        </a:defRPr>
      </a:lvl4pPr>
      <a:lvl5pPr marL="8346958" algn="l" defTabSz="4173479" rtl="0" eaLnBrk="1" latinLnBrk="0" hangingPunct="1">
        <a:defRPr sz="8200" kern="1200">
          <a:solidFill>
            <a:schemeClr val="tx1"/>
          </a:solidFill>
          <a:latin typeface="+mn-lt"/>
          <a:ea typeface="+mn-ea"/>
          <a:cs typeface="+mn-cs"/>
        </a:defRPr>
      </a:lvl5pPr>
      <a:lvl6pPr marL="10433697" algn="l" defTabSz="4173479" rtl="0" eaLnBrk="1" latinLnBrk="0" hangingPunct="1">
        <a:defRPr sz="8200" kern="1200">
          <a:solidFill>
            <a:schemeClr val="tx1"/>
          </a:solidFill>
          <a:latin typeface="+mn-lt"/>
          <a:ea typeface="+mn-ea"/>
          <a:cs typeface="+mn-cs"/>
        </a:defRPr>
      </a:lvl6pPr>
      <a:lvl7pPr marL="12520437" algn="l" defTabSz="4173479" rtl="0" eaLnBrk="1" latinLnBrk="0" hangingPunct="1">
        <a:defRPr sz="8200" kern="1200">
          <a:solidFill>
            <a:schemeClr val="tx1"/>
          </a:solidFill>
          <a:latin typeface="+mn-lt"/>
          <a:ea typeface="+mn-ea"/>
          <a:cs typeface="+mn-cs"/>
        </a:defRPr>
      </a:lvl7pPr>
      <a:lvl8pPr marL="14607172" algn="l" defTabSz="4173479" rtl="0" eaLnBrk="1" latinLnBrk="0" hangingPunct="1">
        <a:defRPr sz="8200" kern="1200">
          <a:solidFill>
            <a:schemeClr val="tx1"/>
          </a:solidFill>
          <a:latin typeface="+mn-lt"/>
          <a:ea typeface="+mn-ea"/>
          <a:cs typeface="+mn-cs"/>
        </a:defRPr>
      </a:lvl8pPr>
      <a:lvl9pPr marL="16693911" algn="l" defTabSz="417347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837" y="1127919"/>
            <a:ext cx="27279600" cy="4191000"/>
          </a:xfrm>
        </p:spPr>
        <p:txBody>
          <a:bodyPr>
            <a:normAutofit fontScale="90000"/>
          </a:bodyPr>
          <a:lstStyle/>
          <a:p>
            <a:r>
              <a:rPr lang="en-US" dirty="0" smtClean="0"/>
              <a:t>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sz="9800" dirty="0" smtClean="0"/>
              <a:t>adaptation of psychodrama (J.L Moreno) for Georgian Population and it’s usage for IDPs.</a:t>
            </a:r>
            <a:br>
              <a:rPr lang="en-US" sz="9800" dirty="0" smtClean="0"/>
            </a:br>
            <a:r>
              <a:rPr lang="en-US" sz="9800" dirty="0" smtClean="0"/>
              <a:t>2008-2009</a:t>
            </a:r>
            <a:br>
              <a:rPr lang="en-US" sz="9800" dirty="0" smtClean="0"/>
            </a:br>
            <a:r>
              <a:rPr lang="en-US" sz="4000" b="1" dirty="0" err="1" smtClean="0">
                <a:solidFill>
                  <a:srgbClr val="002060"/>
                </a:solidFill>
                <a:latin typeface="Times New Roman" pitchFamily="18" charset="0"/>
                <a:cs typeface="Times New Roman" pitchFamily="18" charset="0"/>
              </a:rPr>
              <a:t>Rusudan</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Mirtskhulava</a:t>
            </a:r>
            <a:r>
              <a:rPr lang="en-US" sz="4000" b="1" dirty="0" smtClean="0">
                <a:solidFill>
                  <a:srgbClr val="002060"/>
                </a:solidFill>
                <a:latin typeface="Times New Roman" pitchFamily="18" charset="0"/>
                <a:cs typeface="Times New Roman" pitchFamily="18" charset="0"/>
              </a:rPr>
              <a:t> </a:t>
            </a:r>
            <a:br>
              <a:rPr lang="en-US" sz="4000" b="1" dirty="0" smtClean="0">
                <a:solidFill>
                  <a:srgbClr val="002060"/>
                </a:solidFill>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PHD Psychologist Psychotherapist</a:t>
            </a:r>
            <a:br>
              <a:rPr lang="en-US" sz="4000" b="1" dirty="0" smtClean="0">
                <a:solidFill>
                  <a:srgbClr val="002060"/>
                </a:solidFill>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Professor of </a:t>
            </a:r>
            <a:r>
              <a:rPr lang="en-US" sz="4000" b="1" dirty="0" err="1" smtClean="0">
                <a:solidFill>
                  <a:srgbClr val="002060"/>
                </a:solidFill>
                <a:latin typeface="Times New Roman" pitchFamily="18" charset="0"/>
                <a:cs typeface="Times New Roman" pitchFamily="18" charset="0"/>
              </a:rPr>
              <a:t>Ilia</a:t>
            </a:r>
            <a:r>
              <a:rPr lang="en-US" sz="4000" b="1" dirty="0" smtClean="0">
                <a:solidFill>
                  <a:srgbClr val="002060"/>
                </a:solidFill>
                <a:latin typeface="Times New Roman" pitchFamily="18" charset="0"/>
                <a:cs typeface="Times New Roman" pitchFamily="18" charset="0"/>
              </a:rPr>
              <a:t> </a:t>
            </a:r>
            <a:r>
              <a:rPr lang="en-US" sz="4000" b="1" dirty="0" err="1" smtClean="0">
                <a:solidFill>
                  <a:srgbClr val="002060"/>
                </a:solidFill>
                <a:latin typeface="Times New Roman" pitchFamily="18" charset="0"/>
                <a:cs typeface="Times New Roman" pitchFamily="18" charset="0"/>
              </a:rPr>
              <a:t>Chavchavadze</a:t>
            </a:r>
            <a:r>
              <a:rPr lang="en-US" sz="4000" b="1" dirty="0" smtClean="0">
                <a:solidFill>
                  <a:srgbClr val="002060"/>
                </a:solidFill>
                <a:latin typeface="Times New Roman" pitchFamily="18" charset="0"/>
                <a:cs typeface="Times New Roman" pitchFamily="18" charset="0"/>
              </a:rPr>
              <a:t> State University</a:t>
            </a:r>
            <a:br>
              <a:rPr lang="en-US" sz="4000" b="1" dirty="0" smtClean="0">
                <a:solidFill>
                  <a:srgbClr val="002060"/>
                </a:solidFill>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Collaborator of</a:t>
            </a:r>
            <a:r>
              <a:rPr lang="en-US" sz="4400" b="1" dirty="0" smtClean="0">
                <a:solidFill>
                  <a:srgbClr val="002060"/>
                </a:solidFill>
                <a:latin typeface="Times New Roman" pitchFamily="18" charset="0"/>
                <a:cs typeface="Times New Roman" pitchFamily="18" charset="0"/>
              </a:rPr>
              <a:t/>
            </a:r>
            <a:br>
              <a:rPr lang="en-US" sz="4400" b="1" dirty="0" smtClean="0">
                <a:solidFill>
                  <a:srgbClr val="002060"/>
                </a:solidFill>
                <a:latin typeface="Times New Roman" pitchFamily="18" charset="0"/>
                <a:cs typeface="Times New Roman" pitchFamily="18" charset="0"/>
              </a:rPr>
            </a:br>
            <a:r>
              <a:rPr lang="en-US" sz="4400" b="1" dirty="0" err="1" smtClean="0">
                <a:solidFill>
                  <a:srgbClr val="002060"/>
                </a:solidFill>
                <a:latin typeface="Times New Roman" pitchFamily="18" charset="0"/>
                <a:cs typeface="Times New Roman" pitchFamily="18" charset="0"/>
              </a:rPr>
              <a:t>Dimitri</a:t>
            </a:r>
            <a:r>
              <a:rPr lang="en-US" sz="4400" b="1" dirty="0" smtClean="0">
                <a:solidFill>
                  <a:srgbClr val="002060"/>
                </a:solidFill>
                <a:latin typeface="Times New Roman" pitchFamily="18" charset="0"/>
                <a:cs typeface="Times New Roman" pitchFamily="18" charset="0"/>
              </a:rPr>
              <a:t> </a:t>
            </a:r>
            <a:r>
              <a:rPr lang="en-US" sz="4400" b="1" dirty="0" err="1" smtClean="0">
                <a:solidFill>
                  <a:srgbClr val="002060"/>
                </a:solidFill>
                <a:latin typeface="Times New Roman" pitchFamily="18" charset="0"/>
                <a:cs typeface="Times New Roman" pitchFamily="18" charset="0"/>
              </a:rPr>
              <a:t>Uznadze</a:t>
            </a:r>
            <a:r>
              <a:rPr lang="en-US" sz="4400" b="1" dirty="0" smtClean="0">
                <a:solidFill>
                  <a:srgbClr val="002060"/>
                </a:solidFill>
                <a:latin typeface="Times New Roman" pitchFamily="18" charset="0"/>
                <a:cs typeface="Times New Roman" pitchFamily="18" charset="0"/>
              </a:rPr>
              <a:t> Institute of Psychology, Tbilisi, Georgia</a:t>
            </a:r>
            <a:r>
              <a:rPr lang="en-US" sz="4400" b="1" dirty="0">
                <a:latin typeface="Times New Roman" pitchFamily="18" charset="0"/>
                <a:cs typeface="Times New Roman" pitchFamily="18" charset="0"/>
              </a:rPr>
              <a:t/>
            </a:r>
            <a:br>
              <a:rPr lang="en-US" sz="4400" b="1" dirty="0">
                <a:latin typeface="Times New Roman" pitchFamily="18" charset="0"/>
                <a:cs typeface="Times New Roman" pitchFamily="18" charset="0"/>
              </a:rPr>
            </a:br>
            <a:r>
              <a:rPr lang="en-US" sz="8900" dirty="0" smtClean="0">
                <a:solidFill>
                  <a:srgbClr val="002060"/>
                </a:solidFill>
                <a:latin typeface="Times New Roman" pitchFamily="18" charset="0"/>
                <a:cs typeface="Times New Roman" pitchFamily="18" charset="0"/>
              </a:rPr>
              <a:t/>
            </a:r>
            <a:br>
              <a:rPr lang="en-US" sz="8900" dirty="0" smtClean="0">
                <a:solidFill>
                  <a:srgbClr val="002060"/>
                </a:solidFill>
                <a:latin typeface="Times New Roman" pitchFamily="18" charset="0"/>
                <a:cs typeface="Times New Roman" pitchFamily="18" charset="0"/>
              </a:rPr>
            </a:br>
            <a:endParaRPr lang="en-US" sz="8900"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pic>
        <p:nvPicPr>
          <p:cNvPr id="4" name="Picture 3" descr="LeonLogo.gif"/>
          <p:cNvPicPr>
            <a:picLocks noChangeAspect="1"/>
          </p:cNvPicPr>
          <p:nvPr/>
        </p:nvPicPr>
        <p:blipFill>
          <a:blip r:embed="rId2"/>
          <a:stretch>
            <a:fillRect/>
          </a:stretch>
        </p:blipFill>
        <p:spPr>
          <a:xfrm>
            <a:off x="826728" y="644486"/>
            <a:ext cx="5162909" cy="4485807"/>
          </a:xfrm>
          <a:prstGeom prst="roundRect">
            <a:avLst>
              <a:gd name="adj" fmla="val 8594"/>
            </a:avLst>
          </a:prstGeom>
          <a:solidFill>
            <a:srgbClr val="FFFFFF">
              <a:shade val="85000"/>
            </a:srgbClr>
          </a:solidFill>
          <a:ln>
            <a:solidFill>
              <a:srgbClr val="002060"/>
            </a:solidFill>
          </a:ln>
          <a:effectLst>
            <a:reflection blurRad="12700" stA="38000" endPos="28000" dist="5000" dir="5400000" sy="-100000" algn="bl" rotWithShape="0"/>
          </a:effectLst>
          <a:scene3d>
            <a:camera prst="isometricOffAxis1Right"/>
            <a:lightRig rig="threePt" dir="t"/>
          </a:scene3d>
        </p:spPr>
      </p:pic>
      <p:pic>
        <p:nvPicPr>
          <p:cNvPr id="5" name="Picture 4" descr="drosha.jpg"/>
          <p:cNvPicPr>
            <a:picLocks noChangeAspect="1"/>
          </p:cNvPicPr>
          <p:nvPr/>
        </p:nvPicPr>
        <p:blipFill>
          <a:blip r:embed="rId3"/>
          <a:stretch>
            <a:fillRect/>
          </a:stretch>
        </p:blipFill>
        <p:spPr>
          <a:xfrm>
            <a:off x="24734837" y="1889919"/>
            <a:ext cx="2971800" cy="2194190"/>
          </a:xfrm>
          <a:prstGeom prst="rect">
            <a:avLst/>
          </a:prstGeom>
          <a:effectLst>
            <a:outerShdw blurRad="152400" dist="317500" dir="5400000" sx="90000" sy="-19000" rotWithShape="0">
              <a:prstClr val="black">
                <a:alpha val="15000"/>
              </a:prstClr>
            </a:outerShdw>
          </a:effectLst>
          <a:scene3d>
            <a:camera prst="isometricOffAxis2Left"/>
            <a:lightRig rig="threePt" dir="t"/>
          </a:scene3d>
        </p:spPr>
      </p:pic>
      <p:graphicFrame>
        <p:nvGraphicFramePr>
          <p:cNvPr id="7" name="Table 6"/>
          <p:cNvGraphicFramePr>
            <a:graphicFrameLocks noGrp="1"/>
          </p:cNvGraphicFramePr>
          <p:nvPr/>
        </p:nvGraphicFramePr>
        <p:xfrm>
          <a:off x="503237" y="13243719"/>
          <a:ext cx="28691838" cy="45228353"/>
        </p:xfrm>
        <a:graphic>
          <a:graphicData uri="http://schemas.openxmlformats.org/drawingml/2006/table">
            <a:tbl>
              <a:tblPr firstRow="1" bandRow="1">
                <a:tableStyleId>{F5AB1C69-6EDB-4FF4-983F-18BD219EF322}</a:tableStyleId>
              </a:tblPr>
              <a:tblGrid>
                <a:gridCol w="1668463"/>
                <a:gridCol w="7627937"/>
                <a:gridCol w="4800600"/>
                <a:gridCol w="761836"/>
                <a:gridCol w="5867564"/>
                <a:gridCol w="5145088"/>
                <a:gridCol w="2820350"/>
              </a:tblGrid>
              <a:tr h="4114798">
                <a:tc gridSpan="7">
                  <a:txBody>
                    <a:bodyPr/>
                    <a:lstStyle/>
                    <a:p>
                      <a:pPr algn="ctr"/>
                      <a:r>
                        <a:rPr lang="en-US" sz="4400" i="0" u="sng" dirty="0" smtClean="0">
                          <a:solidFill>
                            <a:srgbClr val="002060"/>
                          </a:solidFill>
                          <a:latin typeface="Times New Roman" pitchFamily="18" charset="0"/>
                          <a:cs typeface="Times New Roman" pitchFamily="18" charset="0"/>
                        </a:rPr>
                        <a:t>Abstract</a:t>
                      </a:r>
                    </a:p>
                    <a:p>
                      <a:r>
                        <a:rPr lang="en-US" sz="4400" b="1" i="0" kern="1200" dirty="0" smtClean="0">
                          <a:solidFill>
                            <a:srgbClr val="002060"/>
                          </a:solidFill>
                          <a:latin typeface="Times New Roman" pitchFamily="18" charset="0"/>
                          <a:ea typeface="+mn-ea"/>
                          <a:cs typeface="Times New Roman" pitchFamily="18" charset="0"/>
                        </a:rPr>
                        <a:t>Key concepts: Psychodrama,</a:t>
                      </a:r>
                      <a:r>
                        <a:rPr lang="en-US" sz="4400" b="1" i="0" kern="1200" baseline="0" dirty="0" smtClean="0">
                          <a:solidFill>
                            <a:srgbClr val="002060"/>
                          </a:solidFill>
                          <a:latin typeface="Times New Roman" pitchFamily="18" charset="0"/>
                          <a:ea typeface="+mn-ea"/>
                          <a:cs typeface="Times New Roman" pitchFamily="18" charset="0"/>
                        </a:rPr>
                        <a:t> IDP, refugee , bereavement</a:t>
                      </a:r>
                      <a:endParaRPr lang="en-US" sz="4400" b="1" i="0" kern="1200" dirty="0" smtClean="0">
                        <a:solidFill>
                          <a:srgbClr val="002060"/>
                        </a:solidFill>
                        <a:latin typeface="Times New Roman" pitchFamily="18" charset="0"/>
                        <a:ea typeface="+mn-ea"/>
                        <a:cs typeface="Times New Roman" pitchFamily="18" charset="0"/>
                      </a:endParaRPr>
                    </a:p>
                    <a:p>
                      <a:r>
                        <a:rPr lang="en-US" sz="3200" b="1" i="0" kern="1200" dirty="0" smtClean="0">
                          <a:solidFill>
                            <a:srgbClr val="002060"/>
                          </a:solidFill>
                          <a:latin typeface="Times New Roman" pitchFamily="18" charset="0"/>
                          <a:ea typeface="+mn-ea"/>
                          <a:cs typeface="Times New Roman" pitchFamily="18" charset="0"/>
                        </a:rPr>
                        <a:t>Psychodrama</a:t>
                      </a:r>
                      <a:r>
                        <a:rPr lang="en-US" sz="3200" b="1" i="0" kern="1200" baseline="0" dirty="0" smtClean="0">
                          <a:solidFill>
                            <a:srgbClr val="002060"/>
                          </a:solidFill>
                          <a:latin typeface="Times New Roman" pitchFamily="18" charset="0"/>
                          <a:ea typeface="+mn-ea"/>
                          <a:cs typeface="Times New Roman" pitchFamily="18" charset="0"/>
                        </a:rPr>
                        <a:t> ( and entirely art-therapy) is often used in cases of the psychological work with the IDPs and refugees, who’s psychological condition is densely related to bereavement. The effectiveness of the method must be connected not only with the universal psycho-dramatic techniques, but also with the usage of the ethnic folk elements, corresponding to the distinct culture and country. Current study illuminates the significance of folk elements on the first step of  psychodrama (worming up).</a:t>
                      </a:r>
                      <a:endParaRPr lang="en-US" sz="3200" b="1" i="0" kern="1200" dirty="0" smtClean="0">
                        <a:solidFill>
                          <a:srgbClr val="002060"/>
                        </a:solidFill>
                        <a:latin typeface="Times New Roman" pitchFamily="18" charset="0"/>
                        <a:ea typeface="+mn-ea"/>
                        <a:cs typeface="Times New Roman" pitchFamily="18" charset="0"/>
                      </a:endParaRPr>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5410200">
                <a:tc gridSpan="4">
                  <a:txBody>
                    <a:bodyPr/>
                    <a:lstStyle/>
                    <a:p>
                      <a:pPr algn="ctr"/>
                      <a:r>
                        <a:rPr lang="en-US" sz="4400" b="1" u="sng" dirty="0" smtClean="0">
                          <a:solidFill>
                            <a:srgbClr val="002060"/>
                          </a:solidFill>
                          <a:latin typeface="Times New Roman" pitchFamily="18" charset="0"/>
                          <a:cs typeface="Times New Roman" pitchFamily="18" charset="0"/>
                        </a:rPr>
                        <a:t>Introduction</a:t>
                      </a:r>
                    </a:p>
                    <a:p>
                      <a:pPr algn="l"/>
                      <a:r>
                        <a:rPr lang="en-US" sz="4400" b="1" u="sng" dirty="0" smtClean="0">
                          <a:solidFill>
                            <a:srgbClr val="002060"/>
                          </a:solidFill>
                          <a:latin typeface="Times New Roman" pitchFamily="18" charset="0"/>
                          <a:cs typeface="Times New Roman" pitchFamily="18" charset="0"/>
                        </a:rPr>
                        <a:t>Psychodrama- </a:t>
                      </a:r>
                      <a:r>
                        <a:rPr lang="en-US" sz="4000" b="1" u="none" dirty="0" smtClean="0">
                          <a:solidFill>
                            <a:srgbClr val="002060"/>
                          </a:solidFill>
                          <a:latin typeface="Times New Roman" pitchFamily="18" charset="0"/>
                          <a:cs typeface="Times New Roman" pitchFamily="18" charset="0"/>
                        </a:rPr>
                        <a:t>a therapeutic approach developed by Jacob</a:t>
                      </a:r>
                      <a:r>
                        <a:rPr lang="en-US" sz="4000" b="1" u="none" baseline="0" dirty="0" smtClean="0">
                          <a:solidFill>
                            <a:srgbClr val="002060"/>
                          </a:solidFill>
                          <a:latin typeface="Times New Roman" pitchFamily="18" charset="0"/>
                          <a:cs typeface="Times New Roman" pitchFamily="18" charset="0"/>
                        </a:rPr>
                        <a:t> L. </a:t>
                      </a:r>
                      <a:r>
                        <a:rPr lang="en-US" sz="4000" b="1" u="none" dirty="0" smtClean="0">
                          <a:solidFill>
                            <a:srgbClr val="002060"/>
                          </a:solidFill>
                          <a:latin typeface="Times New Roman" pitchFamily="18" charset="0"/>
                          <a:cs typeface="Times New Roman" pitchFamily="18" charset="0"/>
                        </a:rPr>
                        <a:t>Moreno. Method implies  the usage</a:t>
                      </a:r>
                      <a:r>
                        <a:rPr lang="en-US" sz="4000" b="1" u="none" baseline="0" dirty="0" smtClean="0">
                          <a:solidFill>
                            <a:srgbClr val="002060"/>
                          </a:solidFill>
                          <a:latin typeface="Times New Roman" pitchFamily="18" charset="0"/>
                          <a:cs typeface="Times New Roman" pitchFamily="18" charset="0"/>
                        </a:rPr>
                        <a:t> of drama elements and consists of  three basic steps: worming up, play and sharing. </a:t>
                      </a:r>
                    </a:p>
                    <a:p>
                      <a:pPr algn="l"/>
                      <a:r>
                        <a:rPr lang="en-US" sz="4000" b="1" u="sng" baseline="0" dirty="0" smtClean="0">
                          <a:solidFill>
                            <a:srgbClr val="002060"/>
                          </a:solidFill>
                          <a:latin typeface="Times New Roman" pitchFamily="18" charset="0"/>
                          <a:cs typeface="Times New Roman" pitchFamily="18" charset="0"/>
                        </a:rPr>
                        <a:t>The major techniques</a:t>
                      </a:r>
                      <a:r>
                        <a:rPr lang="en-US" sz="4000" b="1" u="none" baseline="0" dirty="0" smtClean="0">
                          <a:solidFill>
                            <a:srgbClr val="002060"/>
                          </a:solidFill>
                          <a:latin typeface="Times New Roman" pitchFamily="18" charset="0"/>
                          <a:cs typeface="Times New Roman" pitchFamily="18" charset="0"/>
                        </a:rPr>
                        <a:t>: Mirror  techniques, double ego, role exchange. </a:t>
                      </a:r>
                    </a:p>
                    <a:p>
                      <a:pPr algn="l"/>
                      <a:r>
                        <a:rPr lang="en-US" sz="4000" b="1" u="sng" baseline="0" dirty="0" smtClean="0">
                          <a:solidFill>
                            <a:srgbClr val="002060"/>
                          </a:solidFill>
                          <a:latin typeface="Times New Roman" pitchFamily="18" charset="0"/>
                          <a:cs typeface="Times New Roman" pitchFamily="18" charset="0"/>
                        </a:rPr>
                        <a:t>Theoretical basis: </a:t>
                      </a:r>
                      <a:r>
                        <a:rPr lang="en-US" sz="4000" b="1" u="none" baseline="0" dirty="0" smtClean="0">
                          <a:solidFill>
                            <a:srgbClr val="002060"/>
                          </a:solidFill>
                          <a:latin typeface="Times New Roman" pitchFamily="18" charset="0"/>
                          <a:cs typeface="Times New Roman" pitchFamily="18" charset="0"/>
                        </a:rPr>
                        <a:t>Role theory and theory of acting-out(J. L. Moreno).</a:t>
                      </a:r>
                    </a:p>
                    <a:p>
                      <a:pPr algn="l"/>
                      <a:r>
                        <a:rPr lang="en-US" sz="4000" b="1" u="sng" baseline="0" dirty="0" smtClean="0">
                          <a:solidFill>
                            <a:srgbClr val="002060"/>
                          </a:solidFill>
                          <a:latin typeface="Times New Roman" pitchFamily="18" charset="0"/>
                          <a:cs typeface="Times New Roman" pitchFamily="18" charset="0"/>
                        </a:rPr>
                        <a:t>Basic therapeutic factors</a:t>
                      </a:r>
                      <a:r>
                        <a:rPr lang="en-US" sz="4000" b="1" u="none" baseline="0" dirty="0" smtClean="0">
                          <a:solidFill>
                            <a:srgbClr val="002060"/>
                          </a:solidFill>
                          <a:latin typeface="Times New Roman" pitchFamily="18" charset="0"/>
                          <a:cs typeface="Times New Roman" pitchFamily="18" charset="0"/>
                        </a:rPr>
                        <a:t>: Tele(encounter), insight through the action  and </a:t>
                      </a:r>
                      <a:r>
                        <a:rPr lang="en-US" sz="4000" b="1" u="none" baseline="0" dirty="0" err="1" smtClean="0">
                          <a:solidFill>
                            <a:srgbClr val="002060"/>
                          </a:solidFill>
                          <a:latin typeface="Times New Roman" pitchFamily="18" charset="0"/>
                          <a:cs typeface="Times New Roman" pitchFamily="18" charset="0"/>
                        </a:rPr>
                        <a:t>catharzis</a:t>
                      </a:r>
                      <a:r>
                        <a:rPr lang="en-US" sz="4000" b="1" u="none" baseline="0" dirty="0" smtClean="0">
                          <a:solidFill>
                            <a:srgbClr val="002060"/>
                          </a:solidFill>
                          <a:latin typeface="Times New Roman" pitchFamily="18" charset="0"/>
                          <a:cs typeface="Times New Roman" pitchFamily="18" charset="0"/>
                        </a:rPr>
                        <a:t>. </a:t>
                      </a:r>
                    </a:p>
                    <a:p>
                      <a:pPr algn="l"/>
                      <a:endParaRPr lang="en-US" sz="4000" b="1" u="none" dirty="0" smtClean="0">
                        <a:solidFill>
                          <a:srgbClr val="002060"/>
                        </a:solidFill>
                        <a:latin typeface="Times New Roman" pitchFamily="18" charset="0"/>
                        <a:cs typeface="Times New Roman" pitchFamily="18" charset="0"/>
                      </a:endParaRPr>
                    </a:p>
                    <a:p>
                      <a:pPr algn="ctr"/>
                      <a:endParaRPr lang="en-US" sz="4400" b="1" u="sng" dirty="0" smtClean="0">
                        <a:solidFill>
                          <a:srgbClr val="002060"/>
                        </a:solidFill>
                        <a:latin typeface="Times New Roman" pitchFamily="18" charset="0"/>
                        <a:cs typeface="Times New Roman" pitchFamily="18" charset="0"/>
                      </a:endParaRPr>
                    </a:p>
                    <a:p>
                      <a:pPr algn="ctr"/>
                      <a:r>
                        <a:rPr lang="en-US" sz="4400" b="1" u="sng" baseline="0" dirty="0" smtClean="0">
                          <a:solidFill>
                            <a:srgbClr val="002060"/>
                          </a:solidFill>
                          <a:latin typeface="Times New Roman" pitchFamily="18" charset="0"/>
                          <a:cs typeface="Times New Roman" pitchFamily="18" charset="0"/>
                        </a:rPr>
                        <a:t>    </a:t>
                      </a:r>
                      <a:endParaRPr lang="en-US" sz="4400" b="1" u="sng" dirty="0" smtClean="0">
                        <a:solidFill>
                          <a:srgbClr val="002060"/>
                        </a:solidFill>
                        <a:latin typeface="Times New Roman" pitchFamily="18" charset="0"/>
                        <a:cs typeface="Times New Roman" pitchFamily="18" charset="0"/>
                      </a:endParaRPr>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r>
                        <a:rPr lang="en-US" sz="4400" b="1" u="sng" dirty="0" smtClean="0">
                          <a:solidFill>
                            <a:srgbClr val="002060"/>
                          </a:solidFill>
                          <a:latin typeface="Times New Roman" pitchFamily="18" charset="0"/>
                          <a:cs typeface="Times New Roman" pitchFamily="18" charset="0"/>
                        </a:rPr>
                        <a:t>Research questions</a:t>
                      </a:r>
                    </a:p>
                    <a:p>
                      <a:pPr algn="l"/>
                      <a:r>
                        <a:rPr lang="en-US" sz="3600" b="1" u="none" dirty="0" smtClean="0">
                          <a:solidFill>
                            <a:srgbClr val="002060"/>
                          </a:solidFill>
                          <a:latin typeface="Times New Roman" pitchFamily="18" charset="0"/>
                          <a:cs typeface="Times New Roman" pitchFamily="18" charset="0"/>
                        </a:rPr>
                        <a:t>Investigation</a:t>
                      </a:r>
                      <a:r>
                        <a:rPr lang="en-US" sz="3600" b="1" u="none" baseline="0" dirty="0" smtClean="0">
                          <a:solidFill>
                            <a:srgbClr val="002060"/>
                          </a:solidFill>
                          <a:latin typeface="Times New Roman" pitchFamily="18" charset="0"/>
                          <a:cs typeface="Times New Roman" pitchFamily="18" charset="0"/>
                        </a:rPr>
                        <a:t> of the significance of Georgian folk elements (songs , dances and plays)on the first step of psychodrama(warming up) and it’s usage for IDPs. </a:t>
                      </a:r>
                      <a:endParaRPr lang="en-US" sz="3600" b="1" u="none" dirty="0" smtClean="0">
                        <a:solidFill>
                          <a:srgbClr val="002060"/>
                        </a:solidFill>
                        <a:latin typeface="Times New Roman" pitchFamily="18" charset="0"/>
                        <a:cs typeface="Times New Roman" pitchFamily="18" charset="0"/>
                      </a:endParaRPr>
                    </a:p>
                  </a:txBody>
                  <a:tcPr>
                    <a:solidFill>
                      <a:schemeClr val="bg1">
                        <a:lumMod val="85000"/>
                      </a:schemeClr>
                    </a:solidFill>
                  </a:tcPr>
                </a:tc>
                <a:tc hMerge="1">
                  <a:txBody>
                    <a:bodyPr/>
                    <a:lstStyle/>
                    <a:p>
                      <a:endParaRPr lang="en-US"/>
                    </a:p>
                  </a:txBody>
                  <a:tcPr/>
                </a:tc>
                <a:tc hMerge="1">
                  <a:txBody>
                    <a:bodyPr/>
                    <a:lstStyle/>
                    <a:p>
                      <a:endParaRPr lang="en-US"/>
                    </a:p>
                  </a:txBody>
                  <a:tcPr/>
                </a:tc>
              </a:tr>
              <a:tr h="13533122">
                <a:tc gridSpan="7">
                  <a:txBody>
                    <a:bodyPr/>
                    <a:lstStyle/>
                    <a:p>
                      <a:pPr algn="ctr"/>
                      <a:r>
                        <a:rPr lang="en-US" sz="4400" b="1" u="sng" dirty="0" smtClean="0">
                          <a:solidFill>
                            <a:srgbClr val="002060"/>
                          </a:solidFill>
                          <a:latin typeface="Times New Roman" pitchFamily="18" charset="0"/>
                          <a:cs typeface="Times New Roman" pitchFamily="18" charset="0"/>
                        </a:rPr>
                        <a:t>Methods</a:t>
                      </a:r>
                    </a:p>
                    <a:p>
                      <a:pPr algn="ctr"/>
                      <a:r>
                        <a:rPr lang="en-US" sz="4400" b="1" u="sng" dirty="0" smtClean="0">
                          <a:solidFill>
                            <a:srgbClr val="002060"/>
                          </a:solidFill>
                          <a:latin typeface="Times New Roman" pitchFamily="18" charset="0"/>
                          <a:cs typeface="Times New Roman" pitchFamily="18" charset="0"/>
                        </a:rPr>
                        <a:t>The </a:t>
                      </a:r>
                      <a:r>
                        <a:rPr lang="en-US" sz="4400" b="1" u="sng" dirty="0" err="1" smtClean="0">
                          <a:solidFill>
                            <a:srgbClr val="002060"/>
                          </a:solidFill>
                          <a:latin typeface="Times New Roman" pitchFamily="18" charset="0"/>
                          <a:cs typeface="Times New Roman" pitchFamily="18" charset="0"/>
                        </a:rPr>
                        <a:t>discription</a:t>
                      </a:r>
                      <a:r>
                        <a:rPr lang="en-US" sz="4400" b="1" u="sng" baseline="0" dirty="0" smtClean="0">
                          <a:solidFill>
                            <a:srgbClr val="002060"/>
                          </a:solidFill>
                          <a:latin typeface="Times New Roman" pitchFamily="18" charset="0"/>
                          <a:cs typeface="Times New Roman" pitchFamily="18" charset="0"/>
                        </a:rPr>
                        <a:t> of the research.</a:t>
                      </a:r>
                      <a:endParaRPr lang="en-US" sz="4400" b="1" u="sng" dirty="0" smtClean="0">
                        <a:solidFill>
                          <a:srgbClr val="002060"/>
                        </a:solidFill>
                        <a:latin typeface="Times New Roman" pitchFamily="18" charset="0"/>
                        <a:cs typeface="Times New Roman" pitchFamily="18" charset="0"/>
                      </a:endParaRPr>
                    </a:p>
                    <a:p>
                      <a:pPr algn="l">
                        <a:buFont typeface="Arial" pitchFamily="34" charset="0"/>
                        <a:buChar char="•"/>
                      </a:pPr>
                      <a:endParaRPr lang="en-US" sz="3200" b="1" kern="1200" dirty="0" smtClean="0">
                        <a:solidFill>
                          <a:srgbClr val="002060"/>
                        </a:solidFill>
                        <a:latin typeface="Times New Roman" pitchFamily="18" charset="0"/>
                        <a:ea typeface="+mn-ea"/>
                        <a:cs typeface="Times New Roman" pitchFamily="18" charset="0"/>
                      </a:endParaRPr>
                    </a:p>
                    <a:p>
                      <a:pPr algn="l"/>
                      <a:r>
                        <a:rPr lang="en-US" sz="3200" b="1" u="none" dirty="0" smtClean="0">
                          <a:solidFill>
                            <a:srgbClr val="002060"/>
                          </a:solidFill>
                          <a:latin typeface="Times New Roman" pitchFamily="18" charset="0"/>
                          <a:cs typeface="Times New Roman" pitchFamily="18" charset="0"/>
                        </a:rPr>
                        <a:t>The</a:t>
                      </a:r>
                      <a:r>
                        <a:rPr lang="en-US" sz="3200" b="1" u="none" baseline="0" dirty="0" smtClean="0">
                          <a:solidFill>
                            <a:srgbClr val="002060"/>
                          </a:solidFill>
                          <a:latin typeface="Times New Roman" pitchFamily="18" charset="0"/>
                          <a:cs typeface="Times New Roman" pitchFamily="18" charset="0"/>
                        </a:rPr>
                        <a:t> research was carried on  three groups of IDPs from 20 to 56 years. Totally-180 IDPs; 60 members in each group. </a:t>
                      </a:r>
                    </a:p>
                    <a:p>
                      <a:pPr algn="l"/>
                      <a:r>
                        <a:rPr lang="en-US" sz="3200" b="1" u="none" baseline="0" dirty="0" smtClean="0">
                          <a:solidFill>
                            <a:srgbClr val="FF0000"/>
                          </a:solidFill>
                          <a:latin typeface="Times New Roman" pitchFamily="18" charset="0"/>
                          <a:cs typeface="Times New Roman" pitchFamily="18" charset="0"/>
                        </a:rPr>
                        <a:t>First group</a:t>
                      </a:r>
                      <a:r>
                        <a:rPr lang="en-US" sz="3200" b="1" u="none" baseline="0" dirty="0" smtClean="0">
                          <a:solidFill>
                            <a:srgbClr val="002060"/>
                          </a:solidFill>
                          <a:latin typeface="Times New Roman" pitchFamily="18" charset="0"/>
                          <a:cs typeface="Times New Roman" pitchFamily="18" charset="0"/>
                        </a:rPr>
                        <a:t>-During the warming up we have used following methods:</a:t>
                      </a:r>
                    </a:p>
                    <a:p>
                      <a:pPr algn="l"/>
                      <a:r>
                        <a:rPr lang="en-US" sz="3200" b="1" u="none" baseline="0" dirty="0" smtClean="0">
                          <a:solidFill>
                            <a:srgbClr val="002060"/>
                          </a:solidFill>
                          <a:latin typeface="Times New Roman" pitchFamily="18" charset="0"/>
                          <a:cs typeface="Times New Roman" pitchFamily="18" charset="0"/>
                        </a:rPr>
                        <a:t>1)Name games.</a:t>
                      </a:r>
                    </a:p>
                    <a:p>
                      <a:pPr algn="l"/>
                      <a:r>
                        <a:rPr lang="en-US" sz="3200" b="1" u="none" baseline="0" dirty="0" smtClean="0">
                          <a:solidFill>
                            <a:srgbClr val="002060"/>
                          </a:solidFill>
                          <a:latin typeface="Times New Roman" pitchFamily="18" charset="0"/>
                          <a:cs typeface="Times New Roman" pitchFamily="18" charset="0"/>
                        </a:rPr>
                        <a:t>2)conversation.</a:t>
                      </a:r>
                    </a:p>
                    <a:p>
                      <a:pPr algn="l"/>
                      <a:r>
                        <a:rPr lang="en-US" sz="3200" b="1" u="none" baseline="0" dirty="0" smtClean="0">
                          <a:solidFill>
                            <a:srgbClr val="002060"/>
                          </a:solidFill>
                          <a:latin typeface="Times New Roman" pitchFamily="18" charset="0"/>
                          <a:cs typeface="Times New Roman" pitchFamily="18" charset="0"/>
                        </a:rPr>
                        <a:t>3)Folk Georgian songs.</a:t>
                      </a:r>
                    </a:p>
                    <a:p>
                      <a:pPr algn="l"/>
                      <a:r>
                        <a:rPr lang="en-US" sz="3200" b="1" u="none" baseline="0" dirty="0" smtClean="0">
                          <a:solidFill>
                            <a:srgbClr val="002060"/>
                          </a:solidFill>
                          <a:latin typeface="Times New Roman" pitchFamily="18" charset="0"/>
                          <a:cs typeface="Times New Roman" pitchFamily="18" charset="0"/>
                        </a:rPr>
                        <a:t>4)Folk Georgian dances</a:t>
                      </a:r>
                    </a:p>
                    <a:p>
                      <a:pPr algn="l"/>
                      <a:r>
                        <a:rPr lang="en-US" sz="3200" b="1" u="none" baseline="0" dirty="0" smtClean="0">
                          <a:solidFill>
                            <a:srgbClr val="002060"/>
                          </a:solidFill>
                          <a:latin typeface="Times New Roman" pitchFamily="18" charset="0"/>
                          <a:cs typeface="Times New Roman" pitchFamily="18" charset="0"/>
                        </a:rPr>
                        <a:t>5) Folk Georgian games.</a:t>
                      </a:r>
                    </a:p>
                    <a:p>
                      <a:pPr algn="l"/>
                      <a:r>
                        <a:rPr lang="en-US" sz="3200" b="1" u="none" baseline="0" dirty="0" smtClean="0">
                          <a:solidFill>
                            <a:srgbClr val="FF0000"/>
                          </a:solidFill>
                          <a:latin typeface="Times New Roman" pitchFamily="18" charset="0"/>
                          <a:cs typeface="Times New Roman" pitchFamily="18" charset="0"/>
                        </a:rPr>
                        <a:t>Second group</a:t>
                      </a:r>
                      <a:r>
                        <a:rPr lang="en-US" sz="3200" b="1" u="none" baseline="0" dirty="0" smtClean="0">
                          <a:solidFill>
                            <a:srgbClr val="002060"/>
                          </a:solidFill>
                          <a:latin typeface="Times New Roman" pitchFamily="18" charset="0"/>
                          <a:cs typeface="Times New Roman" pitchFamily="18" charset="0"/>
                        </a:rPr>
                        <a:t>:-During the warming up we have used following methods:</a:t>
                      </a:r>
                    </a:p>
                    <a:p>
                      <a:pPr algn="l"/>
                      <a:r>
                        <a:rPr lang="en-US" sz="3200" b="1" u="none" baseline="0" dirty="0" smtClean="0">
                          <a:solidFill>
                            <a:srgbClr val="002060"/>
                          </a:solidFill>
                          <a:latin typeface="Times New Roman" pitchFamily="18" charset="0"/>
                          <a:cs typeface="Times New Roman" pitchFamily="18" charset="0"/>
                        </a:rPr>
                        <a:t>1)Name games.</a:t>
                      </a:r>
                    </a:p>
                    <a:p>
                      <a:pPr algn="l"/>
                      <a:r>
                        <a:rPr lang="en-US" sz="3200" b="1" u="none" baseline="0" dirty="0" smtClean="0">
                          <a:solidFill>
                            <a:srgbClr val="002060"/>
                          </a:solidFill>
                          <a:latin typeface="Times New Roman" pitchFamily="18" charset="0"/>
                          <a:cs typeface="Times New Roman" pitchFamily="18" charset="0"/>
                        </a:rPr>
                        <a:t>2)Conversation.</a:t>
                      </a:r>
                    </a:p>
                    <a:p>
                      <a:pPr algn="l"/>
                      <a:r>
                        <a:rPr lang="en-US" sz="3200" b="1" u="none" baseline="0" dirty="0" smtClean="0">
                          <a:solidFill>
                            <a:srgbClr val="002060"/>
                          </a:solidFill>
                          <a:latin typeface="Times New Roman" pitchFamily="18" charset="0"/>
                          <a:cs typeface="Times New Roman" pitchFamily="18" charset="0"/>
                        </a:rPr>
                        <a:t>3)Classic music(Johann Strauss </a:t>
                      </a:r>
                      <a:r>
                        <a:rPr lang="en-US" sz="3200" b="1" u="none" baseline="0" dirty="0" err="1" smtClean="0">
                          <a:solidFill>
                            <a:srgbClr val="002060"/>
                          </a:solidFill>
                          <a:latin typeface="Times New Roman" pitchFamily="18" charset="0"/>
                          <a:cs typeface="Times New Roman" pitchFamily="18" charset="0"/>
                        </a:rPr>
                        <a:t>valses</a:t>
                      </a:r>
                      <a:r>
                        <a:rPr lang="en-US" sz="3200" b="1" u="none" baseline="0" dirty="0" smtClean="0">
                          <a:solidFill>
                            <a:srgbClr val="002060"/>
                          </a:solidFill>
                          <a:latin typeface="Times New Roman" pitchFamily="18" charset="0"/>
                          <a:cs typeface="Times New Roman" pitchFamily="18" charset="0"/>
                        </a:rPr>
                        <a:t> ).</a:t>
                      </a:r>
                    </a:p>
                    <a:p>
                      <a:pPr algn="l"/>
                      <a:r>
                        <a:rPr lang="en-US" sz="3200" b="1" u="none" baseline="0" dirty="0" smtClean="0">
                          <a:solidFill>
                            <a:srgbClr val="002060"/>
                          </a:solidFill>
                          <a:latin typeface="Times New Roman" pitchFamily="18" charset="0"/>
                          <a:cs typeface="Times New Roman" pitchFamily="18" charset="0"/>
                        </a:rPr>
                        <a:t>4)Classic dance-</a:t>
                      </a:r>
                      <a:r>
                        <a:rPr lang="en-US" sz="3200" b="1" u="none" baseline="0" dirty="0" err="1" smtClean="0">
                          <a:solidFill>
                            <a:srgbClr val="002060"/>
                          </a:solidFill>
                          <a:latin typeface="Times New Roman" pitchFamily="18" charset="0"/>
                          <a:cs typeface="Times New Roman" pitchFamily="18" charset="0"/>
                        </a:rPr>
                        <a:t>valse</a:t>
                      </a:r>
                      <a:r>
                        <a:rPr lang="en-US" sz="3200" b="1" u="none" baseline="0" dirty="0" smtClean="0">
                          <a:solidFill>
                            <a:srgbClr val="002060"/>
                          </a:solidFill>
                          <a:latin typeface="Times New Roman" pitchFamily="18" charset="0"/>
                          <a:cs typeface="Times New Roman" pitchFamily="18" charset="0"/>
                        </a:rPr>
                        <a:t> </a:t>
                      </a:r>
                    </a:p>
                    <a:p>
                      <a:pPr algn="l"/>
                      <a:r>
                        <a:rPr lang="en-US" sz="3200" b="1" u="none" baseline="0" dirty="0" smtClean="0">
                          <a:solidFill>
                            <a:srgbClr val="002060"/>
                          </a:solidFill>
                          <a:latin typeface="Times New Roman" pitchFamily="18" charset="0"/>
                          <a:cs typeface="Times New Roman" pitchFamily="18" charset="0"/>
                        </a:rPr>
                        <a:t>5)Circle moving.</a:t>
                      </a:r>
                    </a:p>
                    <a:p>
                      <a:pPr algn="l"/>
                      <a:r>
                        <a:rPr lang="en-US" sz="3200" b="1" u="none" dirty="0" smtClean="0">
                          <a:solidFill>
                            <a:srgbClr val="FF0000"/>
                          </a:solidFill>
                          <a:latin typeface="Times New Roman" pitchFamily="18" charset="0"/>
                          <a:cs typeface="Times New Roman" pitchFamily="18" charset="0"/>
                        </a:rPr>
                        <a:t>Third group</a:t>
                      </a:r>
                      <a:r>
                        <a:rPr lang="en-US" sz="3200" b="1" u="none" dirty="0" smtClean="0">
                          <a:solidFill>
                            <a:srgbClr val="002060"/>
                          </a:solidFill>
                          <a:latin typeface="Times New Roman" pitchFamily="18" charset="0"/>
                          <a:cs typeface="Times New Roman" pitchFamily="18" charset="0"/>
                        </a:rPr>
                        <a:t>:-</a:t>
                      </a:r>
                      <a:r>
                        <a:rPr lang="en-US" sz="3200" b="1" u="none" baseline="0" dirty="0" smtClean="0">
                          <a:solidFill>
                            <a:srgbClr val="002060"/>
                          </a:solidFill>
                          <a:latin typeface="Times New Roman" pitchFamily="18" charset="0"/>
                          <a:cs typeface="Times New Roman" pitchFamily="18" charset="0"/>
                        </a:rPr>
                        <a:t>During the warming up we have used following methods:</a:t>
                      </a:r>
                      <a:endParaRPr lang="en-US" sz="3200" b="1" u="none" dirty="0" smtClean="0">
                        <a:solidFill>
                          <a:srgbClr val="002060"/>
                        </a:solidFill>
                        <a:latin typeface="Times New Roman" pitchFamily="18" charset="0"/>
                        <a:cs typeface="Times New Roman" pitchFamily="18" charset="0"/>
                      </a:endParaRPr>
                    </a:p>
                    <a:p>
                      <a:pPr algn="l"/>
                      <a:r>
                        <a:rPr lang="en-US" sz="3200" b="1" u="none" dirty="0" smtClean="0">
                          <a:solidFill>
                            <a:srgbClr val="002060"/>
                          </a:solidFill>
                          <a:latin typeface="Times New Roman" pitchFamily="18" charset="0"/>
                          <a:cs typeface="Times New Roman" pitchFamily="18" charset="0"/>
                        </a:rPr>
                        <a:t>1)Name games.</a:t>
                      </a:r>
                    </a:p>
                    <a:p>
                      <a:pPr algn="l"/>
                      <a:r>
                        <a:rPr lang="en-US" sz="3200" b="1" u="none" dirty="0" smtClean="0">
                          <a:solidFill>
                            <a:srgbClr val="002060"/>
                          </a:solidFill>
                          <a:latin typeface="Times New Roman" pitchFamily="18" charset="0"/>
                          <a:cs typeface="Times New Roman" pitchFamily="18" charset="0"/>
                        </a:rPr>
                        <a:t>2)conversation.</a:t>
                      </a:r>
                    </a:p>
                    <a:p>
                      <a:pPr algn="l"/>
                      <a:endParaRPr lang="en-US" sz="3600" b="1" u="sng" dirty="0" smtClean="0">
                        <a:solidFill>
                          <a:srgbClr val="002060"/>
                        </a:solidFill>
                        <a:latin typeface="Times New Roman" pitchFamily="18" charset="0"/>
                        <a:cs typeface="Times New Roman" pitchFamily="18" charset="0"/>
                      </a:endParaRPr>
                    </a:p>
                    <a:p>
                      <a:pPr algn="l"/>
                      <a:r>
                        <a:rPr lang="en-US" sz="3600" b="1" u="sng" dirty="0" smtClean="0">
                          <a:solidFill>
                            <a:srgbClr val="002060"/>
                          </a:solidFill>
                          <a:latin typeface="Times New Roman" pitchFamily="18" charset="0"/>
                          <a:cs typeface="Times New Roman" pitchFamily="18" charset="0"/>
                        </a:rPr>
                        <a:t>The criterion of the method effectiveness</a:t>
                      </a:r>
                      <a:r>
                        <a:rPr lang="en-US" sz="3200" b="1" u="sng" dirty="0" smtClean="0">
                          <a:solidFill>
                            <a:srgbClr val="002060"/>
                          </a:solidFill>
                          <a:latin typeface="Times New Roman" pitchFamily="18" charset="0"/>
                          <a:cs typeface="Times New Roman" pitchFamily="18" charset="0"/>
                        </a:rPr>
                        <a:t>:</a:t>
                      </a:r>
                    </a:p>
                    <a:p>
                      <a:pPr marL="514350" indent="-514350" algn="l">
                        <a:buAutoNum type="arabicParenR"/>
                      </a:pPr>
                      <a:r>
                        <a:rPr lang="en-US" sz="3200" b="1" u="none" baseline="0" dirty="0" smtClean="0">
                          <a:solidFill>
                            <a:srgbClr val="002060"/>
                          </a:solidFill>
                          <a:latin typeface="Times New Roman" pitchFamily="18" charset="0"/>
                          <a:cs typeface="Times New Roman" pitchFamily="18" charset="0"/>
                        </a:rPr>
                        <a:t>The time of the manifestation concerning protagonist. </a:t>
                      </a:r>
                    </a:p>
                    <a:p>
                      <a:pPr marL="514350" indent="-514350" algn="l">
                        <a:buNone/>
                      </a:pPr>
                      <a:r>
                        <a:rPr lang="en-US" sz="3200" b="1" u="none" baseline="0" dirty="0" smtClean="0">
                          <a:solidFill>
                            <a:srgbClr val="002060"/>
                          </a:solidFill>
                          <a:latin typeface="Times New Roman" pitchFamily="18" charset="0"/>
                          <a:cs typeface="Times New Roman" pitchFamily="18" charset="0"/>
                        </a:rPr>
                        <a:t>2) The numbers of the wishers to be protagonist. </a:t>
                      </a:r>
                    </a:p>
                    <a:p>
                      <a:pPr marL="514350" indent="-514350" algn="l">
                        <a:buNone/>
                      </a:pPr>
                      <a:r>
                        <a:rPr lang="en-US" sz="3200" b="1" u="none" baseline="0" dirty="0" smtClean="0">
                          <a:solidFill>
                            <a:srgbClr val="002060"/>
                          </a:solidFill>
                          <a:latin typeface="Times New Roman" pitchFamily="18" charset="0"/>
                          <a:cs typeface="Times New Roman" pitchFamily="18" charset="0"/>
                        </a:rPr>
                        <a:t>3) The number of the named play themes.</a:t>
                      </a:r>
                    </a:p>
                    <a:p>
                      <a:pPr marL="514350" indent="-514350" algn="l">
                        <a:buNone/>
                      </a:pPr>
                      <a:r>
                        <a:rPr lang="en-US" sz="3200" b="1" u="none" baseline="0" dirty="0" smtClean="0">
                          <a:solidFill>
                            <a:srgbClr val="002060"/>
                          </a:solidFill>
                          <a:latin typeface="Times New Roman" pitchFamily="18" charset="0"/>
                          <a:cs typeface="Times New Roman" pitchFamily="18" charset="0"/>
                        </a:rPr>
                        <a:t>4) The  time of play themes manifestation. </a:t>
                      </a:r>
                      <a:endParaRPr lang="en-US" sz="3200" b="1" u="none" dirty="0">
                        <a:solidFill>
                          <a:srgbClr val="002060"/>
                        </a:solidFill>
                        <a:latin typeface="Times New Roman" pitchFamily="18" charset="0"/>
                        <a:cs typeface="Times New Roman" pitchFamily="18" charset="0"/>
                      </a:endParaRPr>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tr>
              <a:tr h="1996283">
                <a:tc rowSpan="5">
                  <a:txBody>
                    <a:bodyPr/>
                    <a:lstStyle/>
                    <a:p>
                      <a:pPr algn="ctr"/>
                      <a:endParaRPr lang="en-US" sz="3200" kern="1200" dirty="0" smtClean="0">
                        <a:solidFill>
                          <a:srgbClr val="002060"/>
                        </a:solidFill>
                        <a:latin typeface="Times New Roman" pitchFamily="18" charset="0"/>
                        <a:ea typeface="+mn-ea"/>
                        <a:cs typeface="Times New Roman" pitchFamily="18" charset="0"/>
                      </a:endParaRPr>
                    </a:p>
                    <a:p>
                      <a:pPr algn="l">
                        <a:buFont typeface="Arial" pitchFamily="34" charset="0"/>
                        <a:buChar char="•"/>
                      </a:pPr>
                      <a:endParaRPr lang="en-US" sz="3200" kern="1200" dirty="0" smtClean="0">
                        <a:solidFill>
                          <a:srgbClr val="002060"/>
                        </a:solidFill>
                        <a:latin typeface="Times New Roman" pitchFamily="18" charset="0"/>
                        <a:ea typeface="+mn-ea"/>
                        <a:cs typeface="Times New Roman" pitchFamily="18" charset="0"/>
                      </a:endParaRPr>
                    </a:p>
                    <a:p>
                      <a:pPr algn="l">
                        <a:buFont typeface="Arial" pitchFamily="34" charset="0"/>
                        <a:buNone/>
                      </a:pPr>
                      <a:endParaRPr lang="en-US" sz="3200" kern="1200" dirty="0" smtClean="0">
                        <a:solidFill>
                          <a:srgbClr val="002060"/>
                        </a:solidFill>
                        <a:latin typeface="Times New Roman" pitchFamily="18" charset="0"/>
                        <a:ea typeface="+mn-ea"/>
                        <a:cs typeface="Times New Roman" pitchFamily="18" charset="0"/>
                      </a:endParaRPr>
                    </a:p>
                    <a:p>
                      <a:pPr algn="l">
                        <a:buFont typeface="Arial" pitchFamily="34" charset="0"/>
                        <a:buChar char="•"/>
                      </a:pPr>
                      <a:endParaRPr lang="en-US" sz="3200" b="1" u="sng" kern="1200" dirty="0" smtClean="0">
                        <a:solidFill>
                          <a:srgbClr val="002060"/>
                        </a:solidFill>
                        <a:latin typeface="Times New Roman" pitchFamily="18" charset="0"/>
                        <a:ea typeface="+mn-ea"/>
                        <a:cs typeface="Times New Roman" pitchFamily="18" charset="0"/>
                      </a:endParaRPr>
                    </a:p>
                    <a:p>
                      <a:pPr algn="l">
                        <a:buFont typeface="Arial" pitchFamily="34" charset="0"/>
                        <a:buChar char="•"/>
                      </a:pPr>
                      <a:endParaRPr lang="en-US" sz="3200" b="1" u="sng" kern="1200" dirty="0" smtClean="0">
                        <a:solidFill>
                          <a:srgbClr val="002060"/>
                        </a:solidFill>
                        <a:latin typeface="Times New Roman" pitchFamily="18" charset="0"/>
                        <a:ea typeface="+mn-ea"/>
                        <a:cs typeface="Times New Roman" pitchFamily="18" charset="0"/>
                      </a:endParaRPr>
                    </a:p>
                    <a:p>
                      <a:pPr algn="l">
                        <a:buFont typeface="Arial" pitchFamily="34" charset="0"/>
                        <a:buChar char="•"/>
                      </a:pPr>
                      <a:endParaRPr lang="en-US" sz="3200" b="1" u="sng" dirty="0">
                        <a:solidFill>
                          <a:srgbClr val="002060"/>
                        </a:solidFill>
                        <a:latin typeface="Times New Roman" pitchFamily="18" charset="0"/>
                        <a:cs typeface="Times New Roman" pitchFamily="18" charset="0"/>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4800" b="1" u="none" dirty="0" smtClean="0">
                          <a:solidFill>
                            <a:srgbClr val="002060"/>
                          </a:solidFill>
                          <a:latin typeface="Times New Roman" pitchFamily="18" charset="0"/>
                          <a:cs typeface="Times New Roman" pitchFamily="18" charset="0"/>
                        </a:rPr>
                        <a:t>                                                          </a:t>
                      </a:r>
                      <a:r>
                        <a:rPr lang="en-US" sz="4800" b="1" u="none" baseline="0" dirty="0" smtClean="0">
                          <a:solidFill>
                            <a:srgbClr val="002060"/>
                          </a:solidFill>
                          <a:latin typeface="Times New Roman" pitchFamily="18" charset="0"/>
                          <a:cs typeface="Times New Roman" pitchFamily="18" charset="0"/>
                        </a:rPr>
                        <a:t>    </a:t>
                      </a:r>
                      <a:r>
                        <a:rPr lang="en-US" sz="4800" b="1" u="none" dirty="0" smtClean="0">
                          <a:solidFill>
                            <a:srgbClr val="002060"/>
                          </a:solidFill>
                          <a:latin typeface="Times New Roman" pitchFamily="18" charset="0"/>
                          <a:cs typeface="Times New Roman" pitchFamily="18" charset="0"/>
                        </a:rPr>
                        <a:t>  </a:t>
                      </a:r>
                      <a:r>
                        <a:rPr lang="en-US" sz="4800" b="1" u="sng" dirty="0" smtClean="0">
                          <a:solidFill>
                            <a:srgbClr val="002060"/>
                          </a:solidFill>
                          <a:latin typeface="Times New Roman" pitchFamily="18" charset="0"/>
                          <a:cs typeface="Times New Roman" pitchFamily="18" charset="0"/>
                        </a:rPr>
                        <a:t>     Results</a:t>
                      </a:r>
                      <a:endParaRPr lang="en-US" sz="4800" b="1" u="sng" dirty="0">
                        <a:solidFill>
                          <a:srgbClr val="00206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4800" b="1" u="sng" dirty="0" smtClean="0">
                          <a:solidFill>
                            <a:srgbClr val="002060"/>
                          </a:solidFill>
                          <a:latin typeface="Times New Roman" pitchFamily="18" charset="0"/>
                          <a:cs typeface="Times New Roman" pitchFamily="18" charset="0"/>
                        </a:rPr>
                        <a:t>   First group</a:t>
                      </a:r>
                      <a:endParaRPr lang="en-US" sz="48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buFont typeface="Arial" pitchFamily="34" charset="0"/>
                        <a:buChar char="•"/>
                      </a:pPr>
                      <a:r>
                        <a:rPr lang="en-US" sz="4800" b="1" u="sng" dirty="0" smtClean="0">
                          <a:solidFill>
                            <a:srgbClr val="002060"/>
                          </a:solidFill>
                          <a:latin typeface="Times New Roman" pitchFamily="18" charset="0"/>
                          <a:cs typeface="Times New Roman" pitchFamily="18" charset="0"/>
                        </a:rPr>
                        <a:t>    Second group</a:t>
                      </a:r>
                      <a:endParaRPr lang="en-US" sz="48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p>
                  </a:txBody>
                  <a:tcPr/>
                </a:tc>
                <a:tc>
                  <a:txBody>
                    <a:bodyPr/>
                    <a:lstStyle/>
                    <a:p>
                      <a:pPr algn="l">
                        <a:buFont typeface="Arial" pitchFamily="34" charset="0"/>
                        <a:buChar char="•"/>
                      </a:pPr>
                      <a:r>
                        <a:rPr lang="en-US" sz="4800" b="1" u="sng" dirty="0" smtClean="0">
                          <a:solidFill>
                            <a:srgbClr val="002060"/>
                          </a:solidFill>
                          <a:latin typeface="Times New Roman" pitchFamily="18" charset="0"/>
                          <a:cs typeface="Times New Roman" pitchFamily="18" charset="0"/>
                        </a:rPr>
                        <a:t>  Third group</a:t>
                      </a:r>
                      <a:endParaRPr lang="en-US" sz="48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endParaRPr lang="en-US" sz="48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971675">
                <a:tc v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Time of the protagonist manifestation.</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15-20 minutes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20-25 minutes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30-35 minutes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4">
                  <a:txBody>
                    <a:bodyPr/>
                    <a:lstStyle/>
                    <a:p>
                      <a:pPr algn="l">
                        <a:buFont typeface="Arial" pitchFamily="34" charset="0"/>
                        <a:buChar char="•"/>
                      </a:pP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r>
              <a:tr h="2286000">
                <a:tc v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Number</a:t>
                      </a:r>
                      <a:r>
                        <a:rPr lang="en-US" sz="3200" b="1" u="sng" baseline="0" dirty="0" smtClean="0">
                          <a:solidFill>
                            <a:srgbClr val="002060"/>
                          </a:solidFill>
                          <a:latin typeface="Times New Roman" pitchFamily="18" charset="0"/>
                          <a:cs typeface="Times New Roman" pitchFamily="18" charset="0"/>
                        </a:rPr>
                        <a:t> of protagonist wishers.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20 persons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8 persons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5 </a:t>
                      </a:r>
                      <a:r>
                        <a:rPr lang="en-US" sz="3200" b="1" u="sng" dirty="0" err="1" smtClean="0">
                          <a:solidFill>
                            <a:srgbClr val="002060"/>
                          </a:solidFill>
                          <a:latin typeface="Times New Roman" pitchFamily="18" charset="0"/>
                          <a:cs typeface="Times New Roman" pitchFamily="18" charset="0"/>
                        </a:rPr>
                        <a:t>perosns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r>
              <a:tr h="2486025">
                <a:tc v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Number of named play themes.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10 themes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8 themes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4 themes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r>
              <a:tr h="3371850">
                <a:tc vMerge="1">
                  <a:txBody>
                    <a:bodyPr/>
                    <a:lstStyle/>
                    <a:p>
                      <a:pPr algn="l">
                        <a:buFont typeface="Arial" pitchFamily="34" charset="0"/>
                        <a:buChar char="•"/>
                      </a:pPr>
                      <a:endParaRPr lang="en-US" sz="3200" b="1" u="sng" dirty="0">
                        <a:solidFill>
                          <a:srgbClr val="00206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Time of the mentioned</a:t>
                      </a:r>
                      <a:r>
                        <a:rPr lang="en-US" sz="3200" b="1" u="sng" baseline="0" dirty="0" smtClean="0">
                          <a:solidFill>
                            <a:srgbClr val="002060"/>
                          </a:solidFill>
                          <a:latin typeface="Times New Roman" pitchFamily="18" charset="0"/>
                          <a:cs typeface="Times New Roman" pitchFamily="18" charset="0"/>
                        </a:rPr>
                        <a:t> play themes.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15 -20 minute</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20 minutes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a:txBody>
                    <a:bodyPr/>
                    <a:lstStyle/>
                    <a:p>
                      <a:pPr algn="l">
                        <a:buFont typeface="Arial" pitchFamily="34" charset="0"/>
                        <a:buChar char="•"/>
                      </a:pPr>
                      <a:r>
                        <a:rPr lang="en-US" sz="3200" b="1" u="sng" dirty="0" smtClean="0">
                          <a:solidFill>
                            <a:srgbClr val="002060"/>
                          </a:solidFill>
                          <a:latin typeface="Times New Roman" pitchFamily="18" charset="0"/>
                          <a:cs typeface="Times New Roman" pitchFamily="18" charset="0"/>
                        </a:rPr>
                        <a:t>30-35</a:t>
                      </a:r>
                      <a:r>
                        <a:rPr lang="en-US" sz="3200" b="1" u="sng" baseline="0" dirty="0" smtClean="0">
                          <a:solidFill>
                            <a:srgbClr val="002060"/>
                          </a:solidFill>
                          <a:latin typeface="Times New Roman" pitchFamily="18" charset="0"/>
                          <a:cs typeface="Times New Roman" pitchFamily="18" charset="0"/>
                        </a:rPr>
                        <a:t> minutes.</a:t>
                      </a: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r>
              <a:tr h="384967">
                <a:tc gridSpan="7">
                  <a:txBody>
                    <a:bodyPr/>
                    <a:lstStyle/>
                    <a:p>
                      <a:pPr algn="l">
                        <a:buFont typeface="Arial" pitchFamily="34" charset="0"/>
                        <a:buChar char="•"/>
                      </a:pPr>
                      <a:endParaRPr lang="en-US" sz="3200" b="1" u="sng" dirty="0">
                        <a:solidFill>
                          <a:srgbClr val="002060"/>
                        </a:solidFill>
                        <a:latin typeface="Times New Roman" pitchFamily="18" charset="0"/>
                        <a:cs typeface="Times New Roman" pitchFamily="18" charset="0"/>
                      </a:endParaRPr>
                    </a:p>
                  </a:txBody>
                  <a:tcPr>
                    <a:lnT w="12700" cap="flat" cmpd="sng" algn="ctr">
                      <a:noFill/>
                      <a:prstDash val="solid"/>
                      <a:round/>
                      <a:headEnd type="none" w="med" len="med"/>
                      <a:tailEnd type="none" w="med" len="med"/>
                    </a:lnT>
                    <a:solidFill>
                      <a:schemeClr val="bg1">
                        <a:lumMod val="85000"/>
                      </a:schemeClr>
                    </a:solidFill>
                  </a:tcPr>
                </a:tc>
                <a:tc hMerge="1">
                  <a:txBody>
                    <a:bodyPr/>
                    <a:lstStyle/>
                    <a:p>
                      <a:pPr algn="l">
                        <a:buFont typeface="Arial" pitchFamily="34" charset="0"/>
                        <a:buChar char="•"/>
                      </a:pPr>
                      <a:endParaRPr lang="en-US" sz="3200" b="1" u="sng" dirty="0">
                        <a:solidFill>
                          <a:srgbClr val="00206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91000">
                <a:tc gridSpan="7">
                  <a:txBody>
                    <a:bodyPr/>
                    <a:lstStyle/>
                    <a:p>
                      <a:pPr algn="ctr"/>
                      <a:r>
                        <a:rPr lang="en-US" sz="4400" b="1" u="sng" dirty="0" smtClean="0">
                          <a:solidFill>
                            <a:srgbClr val="002060"/>
                          </a:solidFill>
                          <a:latin typeface="Times New Roman" pitchFamily="18" charset="0"/>
                          <a:cs typeface="Times New Roman" pitchFamily="18" charset="0"/>
                        </a:rPr>
                        <a:t>Discussion</a:t>
                      </a:r>
                    </a:p>
                    <a:p>
                      <a:pPr marL="0" marR="0" indent="0" algn="l" defTabSz="4173479" rtl="0" eaLnBrk="1" fontAlgn="auto" latinLnBrk="0" hangingPunct="1">
                        <a:lnSpc>
                          <a:spcPct val="100000"/>
                        </a:lnSpc>
                        <a:spcBef>
                          <a:spcPts val="0"/>
                        </a:spcBef>
                        <a:spcAft>
                          <a:spcPts val="0"/>
                        </a:spcAft>
                        <a:buClrTx/>
                        <a:buSzTx/>
                        <a:buFontTx/>
                        <a:buNone/>
                        <a:tabLst/>
                        <a:defRPr/>
                      </a:pPr>
                      <a:endParaRPr lang="en-US" sz="3200" kern="1200" dirty="0" smtClean="0">
                        <a:solidFill>
                          <a:srgbClr val="002060"/>
                        </a:solidFill>
                        <a:latin typeface="Times New Roman" pitchFamily="18" charset="0"/>
                        <a:ea typeface="+mn-ea"/>
                        <a:cs typeface="Times New Roman" pitchFamily="18" charset="0"/>
                      </a:endParaRPr>
                    </a:p>
                    <a:p>
                      <a:pPr marL="0" marR="0" indent="0" algn="l" defTabSz="4173479" rtl="0" eaLnBrk="1" fontAlgn="auto" latinLnBrk="0" hangingPunct="1">
                        <a:lnSpc>
                          <a:spcPct val="100000"/>
                        </a:lnSpc>
                        <a:spcBef>
                          <a:spcPts val="0"/>
                        </a:spcBef>
                        <a:spcAft>
                          <a:spcPts val="0"/>
                        </a:spcAft>
                        <a:buClrTx/>
                        <a:buSzTx/>
                        <a:buFontTx/>
                        <a:buNone/>
                        <a:tabLst/>
                        <a:defRPr/>
                      </a:pPr>
                      <a:r>
                        <a:rPr lang="en-US" sz="3200" kern="1200" dirty="0" smtClean="0">
                          <a:solidFill>
                            <a:srgbClr val="002060"/>
                          </a:solidFill>
                          <a:latin typeface="Times New Roman" pitchFamily="18" charset="0"/>
                          <a:ea typeface="+mn-ea"/>
                          <a:cs typeface="Times New Roman" pitchFamily="18" charset="0"/>
                        </a:rPr>
                        <a:t>The</a:t>
                      </a:r>
                      <a:r>
                        <a:rPr lang="en-US" sz="3200" kern="1200" baseline="0" dirty="0" smtClean="0">
                          <a:solidFill>
                            <a:srgbClr val="002060"/>
                          </a:solidFill>
                          <a:latin typeface="Times New Roman" pitchFamily="18" charset="0"/>
                          <a:ea typeface="+mn-ea"/>
                          <a:cs typeface="Times New Roman" pitchFamily="18" charset="0"/>
                        </a:rPr>
                        <a:t> maximal effectiveness of the using methods was manifested in group 1. In the case of the utilization of the ethnic folk elements. The minimal effectiveness was manifested in group 3, in which art techniques were not used. Research gives evidence about the positive sense of the folk elements in the structure in the </a:t>
                      </a:r>
                      <a:r>
                        <a:rPr lang="en-US" sz="3200" kern="1200" baseline="0" dirty="0" err="1" smtClean="0">
                          <a:solidFill>
                            <a:srgbClr val="002060"/>
                          </a:solidFill>
                          <a:latin typeface="Times New Roman" pitchFamily="18" charset="0"/>
                          <a:ea typeface="+mn-ea"/>
                          <a:cs typeface="Times New Roman" pitchFamily="18" charset="0"/>
                        </a:rPr>
                        <a:t>psycodramatic</a:t>
                      </a:r>
                      <a:r>
                        <a:rPr lang="en-US" sz="3200" kern="1200" baseline="0" dirty="0" smtClean="0">
                          <a:solidFill>
                            <a:srgbClr val="002060"/>
                          </a:solidFill>
                          <a:latin typeface="Times New Roman" pitchFamily="18" charset="0"/>
                          <a:ea typeface="+mn-ea"/>
                          <a:cs typeface="Times New Roman" pitchFamily="18" charset="0"/>
                        </a:rPr>
                        <a:t> session. </a:t>
                      </a:r>
                    </a:p>
                    <a:p>
                      <a:pPr marL="0" marR="0" indent="0" algn="l" defTabSz="4173479" rtl="0" eaLnBrk="1" fontAlgn="auto" latinLnBrk="0" hangingPunct="1">
                        <a:lnSpc>
                          <a:spcPct val="100000"/>
                        </a:lnSpc>
                        <a:spcBef>
                          <a:spcPts val="0"/>
                        </a:spcBef>
                        <a:spcAft>
                          <a:spcPts val="0"/>
                        </a:spcAft>
                        <a:buClrTx/>
                        <a:buSzTx/>
                        <a:buFontTx/>
                        <a:buNone/>
                        <a:tabLst/>
                        <a:defRPr/>
                      </a:pPr>
                      <a:endParaRPr lang="en-US" sz="3200" kern="1200" dirty="0" smtClean="0">
                        <a:solidFill>
                          <a:srgbClr val="002060"/>
                        </a:solidFill>
                        <a:latin typeface="Times New Roman" pitchFamily="18" charset="0"/>
                        <a:ea typeface="+mn-ea"/>
                        <a:cs typeface="Times New Roman" pitchFamily="18" charset="0"/>
                      </a:endParaRPr>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1426378">
                <a:tc gridSpan="7">
                  <a:txBody>
                    <a:bodyPr/>
                    <a:lstStyle/>
                    <a:p>
                      <a:pPr marL="0" marR="0" indent="0" algn="l" defTabSz="4173479" rtl="0" eaLnBrk="1" fontAlgn="auto" latinLnBrk="0" hangingPunct="1">
                        <a:lnSpc>
                          <a:spcPct val="100000"/>
                        </a:lnSpc>
                        <a:spcBef>
                          <a:spcPts val="0"/>
                        </a:spcBef>
                        <a:spcAft>
                          <a:spcPts val="0"/>
                        </a:spcAft>
                        <a:buClrTx/>
                        <a:buSzTx/>
                        <a:buFontTx/>
                        <a:buNone/>
                        <a:tabLst/>
                        <a:defRPr/>
                      </a:pPr>
                      <a:r>
                        <a:rPr lang="en-US" sz="2400" kern="1200" cap="small" dirty="0" smtClean="0">
                          <a:solidFill>
                            <a:schemeClr val="dk1"/>
                          </a:solidFill>
                          <a:latin typeface="Times New Roman" pitchFamily="18" charset="0"/>
                          <a:ea typeface="+mn-ea"/>
                          <a:cs typeface="Times New Roman" pitchFamily="18" charset="0"/>
                        </a:rPr>
                        <a:t>Union </a:t>
                      </a:r>
                      <a:r>
                        <a:rPr lang="en-US" sz="2400" kern="1200" cap="small" dirty="0" err="1" smtClean="0">
                          <a:solidFill>
                            <a:schemeClr val="dk1"/>
                          </a:solidFill>
                          <a:latin typeface="Times New Roman" pitchFamily="18" charset="0"/>
                          <a:ea typeface="+mn-ea"/>
                          <a:cs typeface="Times New Roman" pitchFamily="18" charset="0"/>
                        </a:rPr>
                        <a:t>Internationale</a:t>
                      </a:r>
                      <a:r>
                        <a:rPr lang="en-US" sz="2400" kern="1200" cap="small" dirty="0" smtClean="0">
                          <a:solidFill>
                            <a:schemeClr val="dk1"/>
                          </a:solidFill>
                          <a:latin typeface="Times New Roman" pitchFamily="18" charset="0"/>
                          <a:ea typeface="+mn-ea"/>
                          <a:cs typeface="Times New Roman" pitchFamily="18" charset="0"/>
                        </a:rPr>
                        <a:t>  de </a:t>
                      </a:r>
                      <a:r>
                        <a:rPr lang="en-US" sz="2400" kern="1200" cap="small" dirty="0" err="1" smtClean="0">
                          <a:solidFill>
                            <a:schemeClr val="dk1"/>
                          </a:solidFill>
                          <a:latin typeface="Times New Roman" pitchFamily="18" charset="0"/>
                          <a:ea typeface="+mn-ea"/>
                          <a:cs typeface="Times New Roman" pitchFamily="18" charset="0"/>
                        </a:rPr>
                        <a:t>Psychologie</a:t>
                      </a:r>
                      <a:r>
                        <a:rPr lang="en-US" sz="2400" kern="1200" cap="small" dirty="0" smtClean="0">
                          <a:solidFill>
                            <a:schemeClr val="dk1"/>
                          </a:solidFill>
                          <a:latin typeface="Times New Roman" pitchFamily="18" charset="0"/>
                          <a:ea typeface="+mn-ea"/>
                          <a:cs typeface="Times New Roman" pitchFamily="18" charset="0"/>
                        </a:rPr>
                        <a:t>            UNIVERSITY</a:t>
                      </a:r>
                      <a:r>
                        <a:rPr lang="en-US" sz="2400" kern="1200" cap="small" baseline="0" dirty="0" smtClean="0">
                          <a:solidFill>
                            <a:schemeClr val="dk1"/>
                          </a:solidFill>
                          <a:latin typeface="Times New Roman" pitchFamily="18" charset="0"/>
                          <a:ea typeface="+mn-ea"/>
                          <a:cs typeface="Times New Roman" pitchFamily="18" charset="0"/>
                        </a:rPr>
                        <a:t> OF JENA                                                                 </a:t>
                      </a:r>
                      <a:r>
                        <a:rPr lang="en-GB" sz="2400" kern="1200" dirty="0" smtClean="0">
                          <a:solidFill>
                            <a:schemeClr val="dk1"/>
                          </a:solidFill>
                          <a:latin typeface="Times New Roman" pitchFamily="18" charset="0"/>
                          <a:ea typeface="+mn-ea"/>
                          <a:cs typeface="Times New Roman" pitchFamily="18" charset="0"/>
                        </a:rPr>
                        <a:t>Workshop on “‘Bereavement Research and Practice Jena, Germany November 1-7, 200</a:t>
                      </a:r>
                      <a:endParaRPr lang="en-GB" sz="2400" kern="1200" cap="small" dirty="0" smtClean="0">
                        <a:solidFill>
                          <a:schemeClr val="dk1"/>
                        </a:solidFill>
                        <a:latin typeface="Times New Roman" pitchFamily="18" charset="0"/>
                        <a:ea typeface="+mn-ea"/>
                        <a:cs typeface="Times New Roman" pitchFamily="18" charset="0"/>
                      </a:endParaRPr>
                    </a:p>
                    <a:p>
                      <a:pPr marL="0" marR="0" indent="0" algn="ctr" defTabSz="4173479" rtl="0" eaLnBrk="1" fontAlgn="auto" latinLnBrk="0" hangingPunct="1">
                        <a:lnSpc>
                          <a:spcPct val="100000"/>
                        </a:lnSpc>
                        <a:spcBef>
                          <a:spcPts val="0"/>
                        </a:spcBef>
                        <a:spcAft>
                          <a:spcPts val="0"/>
                        </a:spcAft>
                        <a:buClrTx/>
                        <a:buSzTx/>
                        <a:buFontTx/>
                        <a:buNone/>
                        <a:tabLst/>
                        <a:defRPr/>
                      </a:pPr>
                      <a:endParaRPr lang="en-GB" sz="2400" kern="1200" cap="small" dirty="0" smtClean="0">
                        <a:solidFill>
                          <a:schemeClr val="dk1"/>
                        </a:solidFill>
                        <a:latin typeface="Times New Roman" pitchFamily="18" charset="0"/>
                        <a:ea typeface="+mn-ea"/>
                        <a:cs typeface="Times New Roman" pitchFamily="18" charset="0"/>
                      </a:endParaRPr>
                    </a:p>
                    <a:p>
                      <a:pPr marL="0" marR="0" indent="0" algn="l" defTabSz="4173479" rtl="0" eaLnBrk="1" fontAlgn="auto" latinLnBrk="0" hangingPunct="1">
                        <a:lnSpc>
                          <a:spcPct val="100000"/>
                        </a:lnSpc>
                        <a:spcBef>
                          <a:spcPts val="0"/>
                        </a:spcBef>
                        <a:spcAft>
                          <a:spcPts val="0"/>
                        </a:spcAft>
                        <a:buClrTx/>
                        <a:buSzTx/>
                        <a:buFontTx/>
                        <a:buNone/>
                        <a:tabLst/>
                        <a:defRPr/>
                      </a:pPr>
                      <a:r>
                        <a:rPr lang="en-US" sz="2400" kern="1200" cap="small" dirty="0" err="1" smtClean="0">
                          <a:solidFill>
                            <a:schemeClr val="dk1"/>
                          </a:solidFill>
                          <a:latin typeface="Times New Roman" pitchFamily="18" charset="0"/>
                          <a:ea typeface="+mn-ea"/>
                          <a:cs typeface="Times New Roman" pitchFamily="18" charset="0"/>
                        </a:rPr>
                        <a:t>Scientifique</a:t>
                      </a:r>
                      <a:endParaRPr lang="en-US" sz="2400" kern="1200" cap="small" dirty="0" smtClean="0">
                        <a:solidFill>
                          <a:schemeClr val="dk1"/>
                        </a:solidFill>
                        <a:latin typeface="Times New Roman" pitchFamily="18" charset="0"/>
                        <a:ea typeface="+mn-ea"/>
                        <a:cs typeface="Times New Roman" pitchFamily="18" charset="0"/>
                      </a:endParaRPr>
                    </a:p>
                    <a:p>
                      <a:pPr algn="just"/>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bl>
          </a:graphicData>
        </a:graphic>
      </p:graphicFrame>
      <p:sp>
        <p:nvSpPr>
          <p:cNvPr id="8" name="Action Button: Help 7">
            <a:hlinkClick r:id="" action="ppaction://noaction" highlightClick="1"/>
          </p:cNvPr>
          <p:cNvSpPr/>
          <p:nvPr/>
        </p:nvSpPr>
        <p:spPr>
          <a:xfrm>
            <a:off x="15438437" y="17358519"/>
            <a:ext cx="609600" cy="762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hanfried.gif"/>
          <p:cNvPicPr>
            <a:picLocks noChangeAspect="1"/>
          </p:cNvPicPr>
          <p:nvPr/>
        </p:nvPicPr>
        <p:blipFill>
          <a:blip r:embed="rId4"/>
          <a:stretch>
            <a:fillRect/>
          </a:stretch>
        </p:blipFill>
        <p:spPr>
          <a:xfrm>
            <a:off x="18105437" y="56982519"/>
            <a:ext cx="1219200" cy="1434353"/>
          </a:xfrm>
          <a:prstGeom prst="rect">
            <a:avLst/>
          </a:prstGeom>
        </p:spPr>
      </p:pic>
      <p:pic>
        <p:nvPicPr>
          <p:cNvPr id="22" name="Picture 21" descr="logo_invitation.gif"/>
          <p:cNvPicPr>
            <a:picLocks noChangeAspect="1"/>
          </p:cNvPicPr>
          <p:nvPr/>
        </p:nvPicPr>
        <p:blipFill>
          <a:blip r:embed="rId5"/>
          <a:stretch>
            <a:fillRect/>
          </a:stretch>
        </p:blipFill>
        <p:spPr>
          <a:xfrm>
            <a:off x="21686837" y="57058719"/>
            <a:ext cx="4124325" cy="476250"/>
          </a:xfrm>
          <a:prstGeom prst="rect">
            <a:avLst/>
          </a:prstGeom>
        </p:spPr>
      </p:pic>
      <p:pic>
        <p:nvPicPr>
          <p:cNvPr id="18" name="Picture 17" descr="DSC00326.JPG"/>
          <p:cNvPicPr>
            <a:picLocks noChangeAspect="1"/>
          </p:cNvPicPr>
          <p:nvPr/>
        </p:nvPicPr>
        <p:blipFill>
          <a:blip r:embed="rId6" cstate="print"/>
          <a:stretch>
            <a:fillRect/>
          </a:stretch>
        </p:blipFill>
        <p:spPr>
          <a:xfrm>
            <a:off x="3017837" y="7604919"/>
            <a:ext cx="3810000" cy="477950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838</TotalTime>
  <Words>494</Words>
  <Application>Microsoft Office PowerPoint</Application>
  <PresentationFormat>Custom</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adaptation of psychodrama (J.L Moreno) for Georgian Population and it’s usage for IDPs. 2008-2009 Rusudan Mirtskhulava  PHD Psychologist Psychotherapist Professor of Ilia Chavchavadze State University Collaborator of Dimitri Uznadze Institute of Psychology, Tbilisi, Georgia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Ninuca</cp:lastModifiedBy>
  <cp:revision>43</cp:revision>
  <dcterms:created xsi:type="dcterms:W3CDTF">2009-10-16T09:20:33Z</dcterms:created>
  <dcterms:modified xsi:type="dcterms:W3CDTF">2010-06-21T11:17:20Z</dcterms:modified>
</cp:coreProperties>
</file>