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8" r:id="rId8"/>
    <p:sldId id="264" r:id="rId9"/>
    <p:sldId id="270" r:id="rId10"/>
    <p:sldId id="265" r:id="rId11"/>
    <p:sldId id="266" r:id="rId12"/>
    <p:sldId id="272" r:id="rId13"/>
    <p:sldId id="267" r:id="rId14"/>
    <p:sldId id="26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10/29/2015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10/29/2015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10/29/2015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10/29/2015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10/29/2015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2307102"/>
          </a:xfrm>
        </p:spPr>
        <p:txBody>
          <a:bodyPr>
            <a:normAutofit fontScale="90000"/>
          </a:bodyPr>
          <a:lstStyle/>
          <a:p>
            <a:r>
              <a:rPr lang="de-DE" dirty="0" smtClean="0"/>
              <a:t>Zum Wandel der Semantik von grauer Farbe zwischen Moderne und Postmoderne</a:t>
            </a:r>
            <a:br>
              <a:rPr lang="de-DE" dirty="0" smtClean="0"/>
            </a:br>
            <a:r>
              <a:rPr lang="de-DE" dirty="0" smtClean="0"/>
              <a:t>(Rilke, Mann, </a:t>
            </a:r>
            <a:r>
              <a:rPr lang="de-DE" dirty="0" err="1" smtClean="0"/>
              <a:t>Ortheil</a:t>
            </a:r>
            <a:r>
              <a:rPr lang="de-DE" dirty="0" smtClean="0"/>
              <a:t>, </a:t>
            </a:r>
            <a:r>
              <a:rPr lang="de-DE" dirty="0" err="1" smtClean="0"/>
              <a:t>Modick</a:t>
            </a:r>
            <a:r>
              <a:rPr lang="de-DE" dirty="0" smtClean="0"/>
              <a:t>)</a:t>
            </a:r>
            <a:endParaRPr lang="en-US" dirty="0"/>
          </a:p>
        </p:txBody>
      </p:sp>
      <p:sp>
        <p:nvSpPr>
          <p:cNvPr id="3" name="Subtitle 2"/>
          <p:cNvSpPr>
            <a:spLocks noGrp="1"/>
          </p:cNvSpPr>
          <p:nvPr>
            <p:ph type="subTitle" idx="1"/>
          </p:nvPr>
        </p:nvSpPr>
        <p:spPr/>
        <p:txBody>
          <a:bodyPr>
            <a:normAutofit lnSpcReduction="10000"/>
          </a:bodyPr>
          <a:lstStyle/>
          <a:p>
            <a:endParaRPr lang="de-DE" dirty="0" smtClean="0"/>
          </a:p>
          <a:p>
            <a:endParaRPr lang="de-DE" dirty="0" smtClean="0"/>
          </a:p>
          <a:p>
            <a:pPr algn="just"/>
            <a:endParaRPr lang="de-DE" dirty="0" smtClean="0"/>
          </a:p>
          <a:p>
            <a:pPr algn="just"/>
            <a:r>
              <a:rPr lang="de-DE" dirty="0" err="1" smtClean="0"/>
              <a:t>Levan</a:t>
            </a:r>
            <a:r>
              <a:rPr lang="de-DE" dirty="0" smtClean="0"/>
              <a:t> </a:t>
            </a:r>
            <a:r>
              <a:rPr lang="de-DE" dirty="0" err="1" smtClean="0"/>
              <a:t>Tsagareli</a:t>
            </a:r>
            <a:r>
              <a:rPr lang="de-DE" dirty="0" smtClean="0"/>
              <a:t>, Ilia State University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381000"/>
            <a:ext cx="7498080" cy="1143000"/>
          </a:xfrm>
        </p:spPr>
        <p:txBody>
          <a:bodyPr>
            <a:normAutofit fontScale="90000"/>
          </a:bodyPr>
          <a:lstStyle/>
          <a:p>
            <a:r>
              <a:rPr lang="de-DE" dirty="0" smtClean="0"/>
              <a:t>Semantik von Grau in den deutschsprachigen Kunstnarrativen der Postmoderne 1 (</a:t>
            </a:r>
            <a:r>
              <a:rPr lang="de-DE" dirty="0" err="1" smtClean="0"/>
              <a:t>Ortheil</a:t>
            </a:r>
            <a:r>
              <a:rPr lang="de-DE" dirty="0" smtClean="0"/>
              <a:t>)</a:t>
            </a:r>
            <a:endParaRPr lang="en-US" dirty="0"/>
          </a:p>
        </p:txBody>
      </p:sp>
      <p:sp>
        <p:nvSpPr>
          <p:cNvPr id="3" name="Content Placeholder 2"/>
          <p:cNvSpPr>
            <a:spLocks noGrp="1"/>
          </p:cNvSpPr>
          <p:nvPr>
            <p:ph idx="1"/>
          </p:nvPr>
        </p:nvSpPr>
        <p:spPr>
          <a:xfrm>
            <a:off x="1435608" y="1905000"/>
            <a:ext cx="7498080" cy="4800600"/>
          </a:xfrm>
        </p:spPr>
        <p:txBody>
          <a:bodyPr>
            <a:normAutofit fontScale="70000" lnSpcReduction="20000"/>
          </a:bodyPr>
          <a:lstStyle/>
          <a:p>
            <a:pPr>
              <a:buNone/>
            </a:pPr>
            <a:r>
              <a:rPr lang="de-DE" b="1" dirty="0" smtClean="0"/>
              <a:t>Farbe (Sem: </a:t>
            </a:r>
            <a:r>
              <a:rPr lang="de-DE" b="1" dirty="0" err="1" smtClean="0"/>
              <a:t>Dezentrierung</a:t>
            </a:r>
            <a:r>
              <a:rPr lang="de-DE" b="1" dirty="0" smtClean="0"/>
              <a:t>,  Auflösung semantischer Oppositionen)</a:t>
            </a:r>
          </a:p>
          <a:p>
            <a:r>
              <a:rPr lang="de-DE" dirty="0" smtClean="0"/>
              <a:t>Personen und Dinge „gingen über in einen Farbton, in Kälte und Wärme, in Anziehung und Abstoßung, so unmittelbar, </a:t>
            </a:r>
            <a:r>
              <a:rPr lang="de-DE" dirty="0" err="1" smtClean="0"/>
              <a:t>daß</a:t>
            </a:r>
            <a:r>
              <a:rPr lang="de-DE" dirty="0" smtClean="0"/>
              <a:t> ihm schließlich der Gedanke kam, auf das Sichtbare ganz zu verzichten. […] Jetzt berührte der Oberhimmel der Luft die Unterhimmel des Wassers“ (286),</a:t>
            </a:r>
          </a:p>
          <a:p>
            <a:r>
              <a:rPr lang="de-DE" dirty="0" smtClean="0"/>
              <a:t>„unaufhörlich versuchte, solche reinen, sich von den Gegenständen entfernenden Farbtöne zu finden“ (287)</a:t>
            </a:r>
          </a:p>
          <a:p>
            <a:r>
              <a:rPr lang="de-DE" dirty="0" smtClean="0"/>
              <a:t>„Es gab keinen Halt, keine Zentren, nichts mehr dergleichen, die Farben gebärdeten sich auf diesen Bildern ganz selbständig, wie wilde Tiere, die man zu zähmen versucht hatte und die jetzt wieder den Weg ins Freie fanden.“ (300), </a:t>
            </a:r>
          </a:p>
          <a:p>
            <a:r>
              <a:rPr lang="de-DE" dirty="0" smtClean="0"/>
              <a:t>„Jetzt verschwanden selbst noch die leuchtenden Farben, und man sah nichts mehr als was: Flächen aus hunderterlei Grau“ (300)</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381000"/>
            <a:ext cx="7498080" cy="1143000"/>
          </a:xfrm>
        </p:spPr>
        <p:txBody>
          <a:bodyPr>
            <a:normAutofit fontScale="90000"/>
          </a:bodyPr>
          <a:lstStyle/>
          <a:p>
            <a:r>
              <a:rPr lang="de-DE" dirty="0" smtClean="0"/>
              <a:t>Semantik von Grau in den deutschsprachigen Kunstnarrativen der Postmoderne 2 (</a:t>
            </a:r>
            <a:r>
              <a:rPr lang="de-DE" dirty="0" err="1" smtClean="0"/>
              <a:t>Modick</a:t>
            </a:r>
            <a:r>
              <a:rPr lang="de-DE" dirty="0" smtClean="0"/>
              <a:t>)</a:t>
            </a:r>
            <a:endParaRPr lang="en-US" dirty="0"/>
          </a:p>
        </p:txBody>
      </p:sp>
      <p:sp>
        <p:nvSpPr>
          <p:cNvPr id="3" name="Content Placeholder 2"/>
          <p:cNvSpPr>
            <a:spLocks noGrp="1"/>
          </p:cNvSpPr>
          <p:nvPr>
            <p:ph idx="1"/>
          </p:nvPr>
        </p:nvSpPr>
        <p:spPr>
          <a:xfrm>
            <a:off x="1435608" y="1981200"/>
            <a:ext cx="7498080" cy="4876800"/>
          </a:xfrm>
        </p:spPr>
        <p:txBody>
          <a:bodyPr>
            <a:normAutofit fontScale="62500" lnSpcReduction="20000"/>
          </a:bodyPr>
          <a:lstStyle/>
          <a:p>
            <a:pPr>
              <a:buNone/>
            </a:pPr>
            <a:r>
              <a:rPr lang="de-DE" b="1" dirty="0" smtClean="0"/>
              <a:t>Farbe (Sem: </a:t>
            </a:r>
            <a:r>
              <a:rPr lang="de-DE" b="1" dirty="0" err="1" smtClean="0"/>
              <a:t>Dezentrierung</a:t>
            </a:r>
            <a:r>
              <a:rPr lang="de-DE" b="1" dirty="0" smtClean="0"/>
              <a:t>,  Auflösung semantischer Oppositionen)</a:t>
            </a:r>
          </a:p>
          <a:p>
            <a:r>
              <a:rPr lang="de-DE" dirty="0" smtClean="0"/>
              <a:t>„Das Mischungsergebnis aller Komplementärfarben ist ein dunkles Grau. Das Grau ist ein Ton, in dem alles zusammenfällt.“ (60)</a:t>
            </a:r>
          </a:p>
          <a:p>
            <a:r>
              <a:rPr lang="de-DE" dirty="0" smtClean="0"/>
              <a:t>„Die Formen steigerten sich zu immer höheren und einfacheren Verhältnissen, über Kristallerscheinungen wie in einem Schneegestöber, in dem jede einzelne Flocke unendlich vergrößert war, zu Kreis- und Kugelformen, in denen endlich auch der Gegensatz von Rand und Mitte erlosch.“ (207)</a:t>
            </a:r>
          </a:p>
          <a:p>
            <a:r>
              <a:rPr lang="de-DE" dirty="0" smtClean="0"/>
              <a:t>„Man hat ja immer versucht […] sich die Welt schwarz-weiß vorzustellen. So abstrahierte man beispielsweise aus der Welt der Urteile die sogenannten wahren und die sogenannten falschen und baute aus diesen Abstraktionen die aristotelische Logik mit ihrer Identität, Differenz und dem ausgeschlossenen Dritten. Dies Dritte ist aber in der Kunst oft gerade das Wichtige, vielleicht das Entscheidende. Die auf dieser Logik gegründeten modernen Wissenschaften funktionieren tatsächlich, obwohl kein Urteil je vollkommen wahr oder vollkommen falsch war.“ (247-248)</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381000"/>
            <a:ext cx="7498080" cy="1143000"/>
          </a:xfrm>
        </p:spPr>
        <p:txBody>
          <a:bodyPr>
            <a:normAutofit fontScale="90000"/>
          </a:bodyPr>
          <a:lstStyle/>
          <a:p>
            <a:r>
              <a:rPr lang="de-DE" dirty="0" smtClean="0"/>
              <a:t>Semantik von Grau in den deutschsprachigen Kunstnarrativen der Postmoderne 2 (</a:t>
            </a:r>
            <a:r>
              <a:rPr lang="de-DE" dirty="0" err="1" smtClean="0"/>
              <a:t>Modick</a:t>
            </a:r>
            <a:r>
              <a:rPr lang="de-DE" dirty="0" smtClean="0"/>
              <a:t>)</a:t>
            </a:r>
            <a:endParaRPr lang="en-US" dirty="0"/>
          </a:p>
        </p:txBody>
      </p:sp>
      <p:sp>
        <p:nvSpPr>
          <p:cNvPr id="3" name="Content Placeholder 2"/>
          <p:cNvSpPr>
            <a:spLocks noGrp="1"/>
          </p:cNvSpPr>
          <p:nvPr>
            <p:ph idx="1"/>
          </p:nvPr>
        </p:nvSpPr>
        <p:spPr>
          <a:xfrm>
            <a:off x="1435608" y="1981200"/>
            <a:ext cx="7498080" cy="4876800"/>
          </a:xfrm>
        </p:spPr>
        <p:txBody>
          <a:bodyPr>
            <a:normAutofit fontScale="62500" lnSpcReduction="20000"/>
          </a:bodyPr>
          <a:lstStyle/>
          <a:p>
            <a:pPr>
              <a:buNone/>
            </a:pPr>
            <a:r>
              <a:rPr lang="de-DE" b="1" dirty="0" smtClean="0"/>
              <a:t>Farbe (Sem: </a:t>
            </a:r>
            <a:r>
              <a:rPr lang="de-DE" b="1" dirty="0" err="1" smtClean="0"/>
              <a:t>Dezentrierung</a:t>
            </a:r>
            <a:r>
              <a:rPr lang="de-DE" b="1" dirty="0" smtClean="0"/>
              <a:t>,  Auflösung semantischer Oppositionen)</a:t>
            </a:r>
          </a:p>
          <a:p>
            <a:r>
              <a:rPr lang="de-DE" dirty="0" smtClean="0"/>
              <a:t>„wenn diese Trennungen wirklich durcheinander geraten, wenn sich Grauzonen einstellen. […] Da passiert nämlich folgendes: Die Trennung zwischen Gut und Böse, moralisch und unmoralisch, Recht und Unrecht löst sich auf. Im Grunde löst sich unser Weltbild auf, und zwar mit gutem Grund zu Grautönen.“ (248)</a:t>
            </a:r>
          </a:p>
          <a:p>
            <a:r>
              <a:rPr lang="de-DE" dirty="0" smtClean="0"/>
              <a:t>„Letzte Wahrheiten, endgültige, autoritative Aussagen, selbst über Dinge, die völlig eindeutig erscheinen, werden ständig durch andere Ansichten, und häufig sogar von derselben Person in einer neuen Situation, bestritten. Widersprüchliche Wahrheiten sind hier keine Konflikte, sondern sie verhalten sich zueinander wie Komplementärfarben auf der Palette. So sind die Leute von </a:t>
            </a:r>
            <a:r>
              <a:rPr lang="de-DE" dirty="0" err="1" smtClean="0"/>
              <a:t>Ponape</a:t>
            </a:r>
            <a:r>
              <a:rPr lang="de-DE" dirty="0" smtClean="0"/>
              <a:t> in ihrem Denken und Tun vorzügliche Maler von Schattierungen und Nuancen. Das Denken der Europäer ist aber schwarz-weiß, das der Mikronesier zeigt alle nur möglichen Grautöne auf, die zwischen und um Schwarz und Weiß liegen – oder doch liegen könnten.“ (406)</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Fazit</a:t>
            </a:r>
            <a:endParaRPr lang="en-US" dirty="0"/>
          </a:p>
        </p:txBody>
      </p:sp>
      <p:sp>
        <p:nvSpPr>
          <p:cNvPr id="4" name="Content Placeholder 3"/>
          <p:cNvSpPr>
            <a:spLocks noGrp="1"/>
          </p:cNvSpPr>
          <p:nvPr>
            <p:ph sz="half" idx="1"/>
          </p:nvPr>
        </p:nvSpPr>
        <p:spPr/>
        <p:txBody>
          <a:bodyPr>
            <a:normAutofit fontScale="70000" lnSpcReduction="20000"/>
          </a:bodyPr>
          <a:lstStyle/>
          <a:p>
            <a:pPr algn="ctr">
              <a:buNone/>
            </a:pPr>
            <a:r>
              <a:rPr lang="de-DE" b="1" dirty="0" smtClean="0"/>
              <a:t>Semantik von Grau </a:t>
            </a:r>
            <a:r>
              <a:rPr lang="de-DE" b="1" dirty="0" smtClean="0"/>
              <a:t>im Kunstnarrativ </a:t>
            </a:r>
            <a:r>
              <a:rPr lang="de-DE" b="1" dirty="0" smtClean="0"/>
              <a:t>der Moderne</a:t>
            </a:r>
          </a:p>
          <a:p>
            <a:endParaRPr lang="de-DE" dirty="0" smtClean="0"/>
          </a:p>
          <a:p>
            <a:r>
              <a:rPr lang="de-DE" dirty="0" smtClean="0"/>
              <a:t>monosemantisch</a:t>
            </a:r>
            <a:endParaRPr lang="de-DE" dirty="0" smtClean="0"/>
          </a:p>
          <a:p>
            <a:r>
              <a:rPr lang="de-DE" dirty="0" smtClean="0"/>
              <a:t>negativ konnotiert</a:t>
            </a:r>
          </a:p>
          <a:p>
            <a:r>
              <a:rPr lang="de-DE" dirty="0" smtClean="0"/>
              <a:t>steht in semantischer Opposition zu: Grün (Natur) und Blau (Kunst)</a:t>
            </a:r>
          </a:p>
          <a:p>
            <a:r>
              <a:rPr lang="de-DE" dirty="0" smtClean="0"/>
              <a:t>Verfall,  Alter, Tod (</a:t>
            </a:r>
            <a:r>
              <a:rPr lang="en-US" dirty="0" smtClean="0"/>
              <a:t>=</a:t>
            </a:r>
            <a:r>
              <a:rPr lang="de-DE" dirty="0" smtClean="0"/>
              <a:t>etablierte Semantik)</a:t>
            </a:r>
          </a:p>
          <a:p>
            <a:r>
              <a:rPr lang="de-DE" dirty="0" smtClean="0"/>
              <a:t>Alltag, Bürgerliches Leben, Vitalität, Rationalität (</a:t>
            </a:r>
            <a:r>
              <a:rPr lang="de-DE" dirty="0" smtClean="0">
                <a:sym typeface="Wingdings"/>
              </a:rPr>
              <a:t>etablierte Semantik</a:t>
            </a:r>
            <a:r>
              <a:rPr lang="de-DE" dirty="0" smtClean="0"/>
              <a:t>)</a:t>
            </a:r>
          </a:p>
          <a:p>
            <a:pPr algn="just"/>
            <a:endParaRPr lang="en-US" dirty="0"/>
          </a:p>
        </p:txBody>
      </p:sp>
      <p:sp>
        <p:nvSpPr>
          <p:cNvPr id="5" name="Content Placeholder 4"/>
          <p:cNvSpPr>
            <a:spLocks noGrp="1"/>
          </p:cNvSpPr>
          <p:nvPr>
            <p:ph sz="half" idx="2"/>
          </p:nvPr>
        </p:nvSpPr>
        <p:spPr/>
        <p:txBody>
          <a:bodyPr>
            <a:normAutofit fontScale="70000" lnSpcReduction="20000"/>
          </a:bodyPr>
          <a:lstStyle/>
          <a:p>
            <a:pPr algn="ctr">
              <a:buNone/>
            </a:pPr>
            <a:r>
              <a:rPr lang="de-DE" b="1" dirty="0" smtClean="0"/>
              <a:t>Semantik von Grau </a:t>
            </a:r>
            <a:r>
              <a:rPr lang="de-DE" b="1" dirty="0" smtClean="0"/>
              <a:t>im Kunstnarrativ </a:t>
            </a:r>
            <a:r>
              <a:rPr lang="de-DE" b="1" dirty="0" smtClean="0"/>
              <a:t>der Postmoderne</a:t>
            </a:r>
          </a:p>
          <a:p>
            <a:endParaRPr lang="de-DE" dirty="0" smtClean="0"/>
          </a:p>
          <a:p>
            <a:r>
              <a:rPr lang="de-DE" dirty="0" smtClean="0"/>
              <a:t>polysemantisch</a:t>
            </a:r>
            <a:endParaRPr lang="de-DE" dirty="0" smtClean="0"/>
          </a:p>
          <a:p>
            <a:r>
              <a:rPr lang="de-DE" dirty="0" smtClean="0"/>
              <a:t>positiv (bzw. neutral) konnotiert</a:t>
            </a:r>
          </a:p>
          <a:p>
            <a:r>
              <a:rPr lang="de-DE" dirty="0" smtClean="0"/>
              <a:t>steht in semantischer Opposition zu: Schwarz und Weiß (Dualistische, hierarchische Denkweise)</a:t>
            </a:r>
          </a:p>
          <a:p>
            <a:r>
              <a:rPr lang="de-DE" dirty="0" smtClean="0"/>
              <a:t>etwas jenseits des Dualismus und der </a:t>
            </a:r>
            <a:r>
              <a:rPr lang="de-DE" dirty="0" smtClean="0"/>
              <a:t>Hierarchie: Kunst </a:t>
            </a:r>
            <a:r>
              <a:rPr lang="de-DE" dirty="0" smtClean="0"/>
              <a:t>(</a:t>
            </a:r>
            <a:r>
              <a:rPr lang="de-DE" dirty="0" smtClean="0">
                <a:sym typeface="Wingdings"/>
              </a:rPr>
              <a:t>etablierte Semantik</a:t>
            </a:r>
            <a:r>
              <a:rPr lang="de-DE" dirty="0" smtClean="0"/>
              <a:t>)</a:t>
            </a:r>
          </a:p>
          <a:p>
            <a:r>
              <a:rPr lang="de-DE" dirty="0" smtClean="0"/>
              <a:t>Harmonie (</a:t>
            </a:r>
            <a:r>
              <a:rPr lang="de-DE" dirty="0" smtClean="0">
                <a:sym typeface="Wingdings"/>
              </a:rPr>
              <a:t>etablierte Semantik</a:t>
            </a:r>
            <a:r>
              <a:rPr lang="de-DE"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Literaturverzeichnis</a:t>
            </a:r>
            <a:endParaRPr lang="en-US" dirty="0"/>
          </a:p>
        </p:txBody>
      </p:sp>
      <p:sp>
        <p:nvSpPr>
          <p:cNvPr id="3" name="Content Placeholder 2"/>
          <p:cNvSpPr>
            <a:spLocks noGrp="1"/>
          </p:cNvSpPr>
          <p:nvPr>
            <p:ph idx="1"/>
          </p:nvPr>
        </p:nvSpPr>
        <p:spPr/>
        <p:txBody>
          <a:bodyPr>
            <a:normAutofit fontScale="70000" lnSpcReduction="20000"/>
          </a:bodyPr>
          <a:lstStyle/>
          <a:p>
            <a:r>
              <a:rPr lang="de-DE" dirty="0" smtClean="0"/>
              <a:t>Becker, Udo. 1999. </a:t>
            </a:r>
            <a:r>
              <a:rPr lang="de-DE" i="1" dirty="0" smtClean="0"/>
              <a:t>Lexikon der Symbole. </a:t>
            </a:r>
            <a:r>
              <a:rPr lang="de-DE" dirty="0" smtClean="0"/>
              <a:t>– 3. Aufl. – Freiburg; Basel; Wien: Herder.</a:t>
            </a:r>
          </a:p>
          <a:p>
            <a:r>
              <a:rPr lang="ka-GE" dirty="0" smtClean="0"/>
              <a:t>Köppe, Tilmann &amp; Simone Winko. 2008. </a:t>
            </a:r>
            <a:r>
              <a:rPr lang="ka-GE" i="1" dirty="0" smtClean="0"/>
              <a:t>N</a:t>
            </a:r>
            <a:r>
              <a:rPr lang="de-DE" i="1" dirty="0" err="1" smtClean="0"/>
              <a:t>euere</a:t>
            </a:r>
            <a:r>
              <a:rPr lang="de-DE" i="1" dirty="0" smtClean="0"/>
              <a:t> Literaturtheorien. Eine Einführung</a:t>
            </a:r>
            <a:r>
              <a:rPr lang="de-DE" dirty="0" smtClean="0"/>
              <a:t>. Stuttgart; Weimar: Metzler</a:t>
            </a:r>
            <a:r>
              <a:rPr lang="de-DE" dirty="0" smtClean="0"/>
              <a:t>.</a:t>
            </a:r>
          </a:p>
          <a:p>
            <a:r>
              <a:rPr lang="de-DE" dirty="0" smtClean="0"/>
              <a:t>Kurz</a:t>
            </a:r>
            <a:r>
              <a:rPr lang="de-DE" dirty="0" smtClean="0"/>
              <a:t>, Gerhard. 2008.  Grau. In </a:t>
            </a:r>
            <a:r>
              <a:rPr lang="de-DE" i="1" dirty="0" smtClean="0"/>
              <a:t>Metzler Lexikon literarischer Symbole</a:t>
            </a:r>
            <a:r>
              <a:rPr lang="de-DE" dirty="0" smtClean="0"/>
              <a:t>, </a:t>
            </a:r>
            <a:r>
              <a:rPr lang="de-DE" dirty="0" err="1" smtClean="0"/>
              <a:t>hg</a:t>
            </a:r>
            <a:r>
              <a:rPr lang="de-DE" dirty="0" smtClean="0"/>
              <a:t>. v. Günter </a:t>
            </a:r>
            <a:r>
              <a:rPr lang="de-DE" dirty="0" err="1" smtClean="0"/>
              <a:t>Butzer</a:t>
            </a:r>
            <a:r>
              <a:rPr lang="de-DE" dirty="0" smtClean="0"/>
              <a:t> &amp; Joachim Jakob.</a:t>
            </a:r>
          </a:p>
          <a:p>
            <a:r>
              <a:rPr lang="de-DE" dirty="0" err="1" smtClean="0"/>
              <a:t>Münker</a:t>
            </a:r>
            <a:r>
              <a:rPr lang="de-DE" dirty="0" smtClean="0"/>
              <a:t>, Stefan </a:t>
            </a:r>
            <a:r>
              <a:rPr lang="ka-GE" dirty="0" smtClean="0"/>
              <a:t>&amp; </a:t>
            </a:r>
            <a:r>
              <a:rPr lang="de-DE" dirty="0" smtClean="0"/>
              <a:t>Alexander </a:t>
            </a:r>
            <a:r>
              <a:rPr lang="de-DE" dirty="0" err="1" smtClean="0"/>
              <a:t>Roesler</a:t>
            </a:r>
            <a:r>
              <a:rPr lang="de-DE" dirty="0" smtClean="0"/>
              <a:t>. 2000. </a:t>
            </a:r>
            <a:r>
              <a:rPr lang="de-DE" i="1" dirty="0" smtClean="0"/>
              <a:t>Poststrukturalismus</a:t>
            </a:r>
            <a:r>
              <a:rPr lang="de-DE" dirty="0" smtClean="0"/>
              <a:t>. Stuttgart, Weimar: Metzler</a:t>
            </a:r>
            <a:r>
              <a:rPr lang="de-DE" dirty="0" smtClean="0"/>
              <a:t>.</a:t>
            </a:r>
          </a:p>
          <a:p>
            <a:r>
              <a:rPr lang="ka-GE" dirty="0" smtClean="0"/>
              <a:t>Nünning, Vera &amp; Ansgar Nünning (Hg.). </a:t>
            </a:r>
            <a:r>
              <a:rPr lang="de-DE" dirty="0" smtClean="0"/>
              <a:t>2010. </a:t>
            </a:r>
            <a:r>
              <a:rPr lang="de-DE" i="1" dirty="0" smtClean="0"/>
              <a:t>Methoden der </a:t>
            </a:r>
            <a:r>
              <a:rPr lang="de-DE" i="1" dirty="0" err="1" smtClean="0"/>
              <a:t>litaratur</a:t>
            </a:r>
            <a:r>
              <a:rPr lang="de-DE" i="1" dirty="0" smtClean="0"/>
              <a:t>- und kulturwissenschaftlichen Textanalyse. Ansätze – Grundlagen – Modellanalysen. </a:t>
            </a:r>
            <a:r>
              <a:rPr lang="de-DE" dirty="0" smtClean="0"/>
              <a:t>Stuttgart; Weimar: Metzler</a:t>
            </a:r>
            <a:r>
              <a:rPr lang="de-DE" dirty="0" smtClean="0"/>
              <a:t>.</a:t>
            </a:r>
          </a:p>
          <a:p>
            <a:r>
              <a:rPr lang="de-DE" dirty="0" smtClean="0"/>
              <a:t>Zapf</a:t>
            </a:r>
            <a:r>
              <a:rPr lang="de-DE" dirty="0" smtClean="0"/>
              <a:t>, Huber. 2004. Dekonstruktion. In </a:t>
            </a:r>
            <a:r>
              <a:rPr lang="de-DE" i="1" dirty="0" smtClean="0"/>
              <a:t>Grundbegriffe der Literaturtheorie</a:t>
            </a:r>
            <a:r>
              <a:rPr lang="de-DE" dirty="0" smtClean="0"/>
              <a:t>, </a:t>
            </a:r>
            <a:r>
              <a:rPr lang="de-DE" dirty="0" err="1" smtClean="0"/>
              <a:t>hg</a:t>
            </a:r>
            <a:r>
              <a:rPr lang="de-DE" dirty="0" smtClean="0"/>
              <a:t>. v. Ansgar </a:t>
            </a:r>
            <a:r>
              <a:rPr lang="de-DE" dirty="0" err="1" smtClean="0"/>
              <a:t>Nünning</a:t>
            </a:r>
            <a:r>
              <a:rPr lang="de-DE" dirty="0" smtClean="0"/>
              <a:t>. Stuttgart; Weimar: Metzler, 22-23.</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Zur Gliederung der Vortrags</a:t>
            </a:r>
            <a:endParaRPr lang="en-US" dirty="0"/>
          </a:p>
        </p:txBody>
      </p:sp>
      <p:sp>
        <p:nvSpPr>
          <p:cNvPr id="3" name="Content Placeholder 2"/>
          <p:cNvSpPr>
            <a:spLocks noGrp="1"/>
          </p:cNvSpPr>
          <p:nvPr>
            <p:ph idx="1"/>
          </p:nvPr>
        </p:nvSpPr>
        <p:spPr/>
        <p:txBody>
          <a:bodyPr>
            <a:normAutofit fontScale="92500" lnSpcReduction="10000"/>
          </a:bodyPr>
          <a:lstStyle/>
          <a:p>
            <a:r>
              <a:rPr lang="de-DE" dirty="0" smtClean="0"/>
              <a:t>Einleitung</a:t>
            </a:r>
          </a:p>
          <a:p>
            <a:r>
              <a:rPr lang="de-DE" dirty="0" smtClean="0"/>
              <a:t>Forschungsüberblick</a:t>
            </a:r>
          </a:p>
          <a:p>
            <a:r>
              <a:rPr lang="de-DE" dirty="0" smtClean="0"/>
              <a:t>Allgemeines zur literarischen Semantisierung von Grau</a:t>
            </a:r>
          </a:p>
          <a:p>
            <a:r>
              <a:rPr lang="de-DE" dirty="0" smtClean="0"/>
              <a:t>Semantik von Grau in den deutschsprachigen Kunstnarrativen der klassischen Moderne</a:t>
            </a:r>
          </a:p>
          <a:p>
            <a:r>
              <a:rPr lang="de-DE" dirty="0" smtClean="0"/>
              <a:t>Exkurs: Dekonstruktion</a:t>
            </a:r>
          </a:p>
          <a:p>
            <a:r>
              <a:rPr lang="de-DE" dirty="0" smtClean="0"/>
              <a:t>Semantik von Grau in den deutschsprachigen Kunstnarrativen der Postmoderne</a:t>
            </a:r>
          </a:p>
          <a:p>
            <a:r>
              <a:rPr lang="de-DE" dirty="0" smtClean="0"/>
              <a:t>Fazit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Einleitung</a:t>
            </a:r>
            <a:endParaRPr lang="en-US" dirty="0"/>
          </a:p>
        </p:txBody>
      </p:sp>
      <p:sp>
        <p:nvSpPr>
          <p:cNvPr id="3" name="Content Placeholder 2"/>
          <p:cNvSpPr>
            <a:spLocks noGrp="1"/>
          </p:cNvSpPr>
          <p:nvPr>
            <p:ph idx="1"/>
          </p:nvPr>
        </p:nvSpPr>
        <p:spPr/>
        <p:txBody>
          <a:bodyPr>
            <a:normAutofit fontScale="70000" lnSpcReduction="20000"/>
          </a:bodyPr>
          <a:lstStyle/>
          <a:p>
            <a:r>
              <a:rPr lang="de-DE" dirty="0" smtClean="0"/>
              <a:t>Forschungshintergrund</a:t>
            </a:r>
          </a:p>
          <a:p>
            <a:r>
              <a:rPr lang="de-DE" dirty="0" smtClean="0"/>
              <a:t>Zielsetzung: </a:t>
            </a:r>
          </a:p>
          <a:p>
            <a:pPr lvl="1"/>
            <a:r>
              <a:rPr lang="de-DE" dirty="0" smtClean="0"/>
              <a:t>die etablierte Interpretation der grauen Farbe zu überprüfen und mit Bezug auf die Poetik des postmodernen Romans zu revidieren</a:t>
            </a:r>
          </a:p>
          <a:p>
            <a:pPr lvl="1"/>
            <a:r>
              <a:rPr lang="de-DE" dirty="0" smtClean="0"/>
              <a:t>den </a:t>
            </a:r>
            <a:r>
              <a:rPr lang="de-DE" dirty="0" smtClean="0"/>
              <a:t>Wandel der Semantik der grauen Farbe in den deutschsprachigen Kunstnarrativen des 20. Jahrhunderts zu beschreiben</a:t>
            </a:r>
          </a:p>
          <a:p>
            <a:r>
              <a:rPr lang="de-DE" dirty="0" smtClean="0"/>
              <a:t>Forschungsgegenstand </a:t>
            </a:r>
            <a:r>
              <a:rPr lang="de-DE" dirty="0" smtClean="0"/>
              <a:t>– 4 Kunstnarrative:</a:t>
            </a:r>
          </a:p>
          <a:p>
            <a:pPr lvl="1"/>
            <a:r>
              <a:rPr lang="de-DE" dirty="0" smtClean="0"/>
              <a:t>Rainer Maria </a:t>
            </a:r>
            <a:r>
              <a:rPr lang="de-DE" dirty="0" err="1" smtClean="0"/>
              <a:t>Rilkes</a:t>
            </a:r>
            <a:r>
              <a:rPr lang="de-DE" dirty="0" smtClean="0"/>
              <a:t> </a:t>
            </a:r>
            <a:r>
              <a:rPr lang="de-DE" i="1" dirty="0" smtClean="0"/>
              <a:t>Die Aufzeichnungen des Malte </a:t>
            </a:r>
            <a:r>
              <a:rPr lang="de-DE" i="1" dirty="0" err="1" smtClean="0"/>
              <a:t>Laurids</a:t>
            </a:r>
            <a:r>
              <a:rPr lang="de-DE" i="1" dirty="0" smtClean="0"/>
              <a:t> </a:t>
            </a:r>
            <a:r>
              <a:rPr lang="de-DE" i="1" dirty="0" err="1" smtClean="0"/>
              <a:t>Brigge</a:t>
            </a:r>
            <a:r>
              <a:rPr lang="de-DE" dirty="0" smtClean="0"/>
              <a:t> (1910),</a:t>
            </a:r>
          </a:p>
          <a:p>
            <a:pPr lvl="1"/>
            <a:r>
              <a:rPr lang="de-DE" dirty="0" smtClean="0"/>
              <a:t>Thomas Manns </a:t>
            </a:r>
            <a:r>
              <a:rPr lang="de-DE" i="1" dirty="0" smtClean="0"/>
              <a:t>Der Tod in Venedig</a:t>
            </a:r>
            <a:r>
              <a:rPr lang="de-DE" dirty="0" smtClean="0"/>
              <a:t> (1911), </a:t>
            </a:r>
          </a:p>
          <a:p>
            <a:pPr lvl="1"/>
            <a:r>
              <a:rPr lang="de-DE" dirty="0" smtClean="0"/>
              <a:t>Klaus </a:t>
            </a:r>
            <a:r>
              <a:rPr lang="de-DE" dirty="0" err="1" smtClean="0"/>
              <a:t>Modicks</a:t>
            </a:r>
            <a:r>
              <a:rPr lang="de-DE" dirty="0" smtClean="0"/>
              <a:t> </a:t>
            </a:r>
            <a:r>
              <a:rPr lang="de-DE" i="1" dirty="0" smtClean="0"/>
              <a:t>Das Grau der Karolinen</a:t>
            </a:r>
            <a:r>
              <a:rPr lang="de-DE" dirty="0" smtClean="0"/>
              <a:t> (1986),</a:t>
            </a:r>
          </a:p>
          <a:p>
            <a:pPr lvl="1"/>
            <a:r>
              <a:rPr lang="de-DE" dirty="0" smtClean="0"/>
              <a:t>Hanns-Josef </a:t>
            </a:r>
            <a:r>
              <a:rPr lang="de-DE" dirty="0" err="1" smtClean="0"/>
              <a:t>Ortheils</a:t>
            </a:r>
            <a:r>
              <a:rPr lang="de-DE" dirty="0" smtClean="0"/>
              <a:t> </a:t>
            </a:r>
            <a:r>
              <a:rPr lang="de-DE" i="1" dirty="0" smtClean="0"/>
              <a:t>Im Licht der Lagune</a:t>
            </a:r>
            <a:r>
              <a:rPr lang="de-DE" dirty="0" smtClean="0"/>
              <a:t> (1999)</a:t>
            </a:r>
          </a:p>
          <a:p>
            <a:r>
              <a:rPr lang="de-DE" dirty="0" smtClean="0"/>
              <a:t>Zur methodischen Vorgehensweise: textimmanente, semantische </a:t>
            </a:r>
            <a:r>
              <a:rPr lang="de-DE" dirty="0" smtClean="0"/>
              <a:t>Analyse </a:t>
            </a:r>
            <a:r>
              <a:rPr lang="en-US" dirty="0" smtClean="0"/>
              <a:t>+ </a:t>
            </a:r>
            <a:r>
              <a:rPr lang="de-DE" dirty="0" smtClean="0"/>
              <a:t>diachroner Vergleich</a:t>
            </a:r>
            <a:r>
              <a:rPr lang="de-DE" dirty="0" smtClean="0"/>
              <a:t> </a:t>
            </a:r>
            <a:endParaRPr lang="de-DE"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Forschungsüberblick</a:t>
            </a:r>
            <a:endParaRPr lang="en-US" dirty="0"/>
          </a:p>
        </p:txBody>
      </p:sp>
      <p:sp>
        <p:nvSpPr>
          <p:cNvPr id="3" name="Content Placeholder 2"/>
          <p:cNvSpPr>
            <a:spLocks noGrp="1"/>
          </p:cNvSpPr>
          <p:nvPr>
            <p:ph idx="1"/>
          </p:nvPr>
        </p:nvSpPr>
        <p:spPr/>
        <p:txBody>
          <a:bodyPr>
            <a:noAutofit/>
          </a:bodyPr>
          <a:lstStyle/>
          <a:p>
            <a:r>
              <a:rPr lang="de-DE" sz="2000" dirty="0" err="1" smtClean="0"/>
              <a:t>Feulner</a:t>
            </a:r>
            <a:r>
              <a:rPr lang="de-DE" sz="2000" dirty="0" smtClean="0"/>
              <a:t>, Gabriele</a:t>
            </a:r>
            <a:r>
              <a:rPr lang="ka-GE" sz="2000" dirty="0" smtClean="0"/>
              <a:t>. </a:t>
            </a:r>
            <a:r>
              <a:rPr lang="de-DE" sz="2000" dirty="0" smtClean="0"/>
              <a:t>2010</a:t>
            </a:r>
            <a:r>
              <a:rPr lang="ka-GE" sz="2000" dirty="0" smtClean="0"/>
              <a:t>. </a:t>
            </a:r>
            <a:r>
              <a:rPr lang="de-DE" sz="2000" i="1" dirty="0" smtClean="0"/>
              <a:t>Mythos Künstler, Konstruktionen und Dekonstruktionen in der deutschsprachigen Prosa des 20. Jahrhunderts.</a:t>
            </a:r>
            <a:r>
              <a:rPr lang="de-DE" sz="2000" dirty="0" smtClean="0"/>
              <a:t> Berlin: Erich Schmidt.</a:t>
            </a:r>
            <a:endParaRPr lang="en-US" sz="2000" dirty="0" smtClean="0"/>
          </a:p>
          <a:p>
            <a:r>
              <a:rPr lang="de-DE" sz="2000" dirty="0" err="1" smtClean="0"/>
              <a:t>Meuthen</a:t>
            </a:r>
            <a:r>
              <a:rPr lang="de-DE" sz="2000" dirty="0" smtClean="0"/>
              <a:t>, Erich</a:t>
            </a:r>
            <a:r>
              <a:rPr lang="ka-GE" sz="2000" dirty="0" smtClean="0"/>
              <a:t>. </a:t>
            </a:r>
            <a:r>
              <a:rPr lang="de-DE" sz="2000" dirty="0" smtClean="0"/>
              <a:t>2001</a:t>
            </a:r>
            <a:r>
              <a:rPr lang="ka-GE" sz="2000" dirty="0" smtClean="0"/>
              <a:t>. </a:t>
            </a:r>
            <a:r>
              <a:rPr lang="de-DE" sz="2000" i="1" dirty="0" smtClean="0"/>
              <a:t>Eins und doppelt oder vom Anderssein des Selbst: Struktur und Tradition des deutschen Künstlerromans, </a:t>
            </a:r>
            <a:r>
              <a:rPr lang="de-DE" sz="2000" dirty="0" smtClean="0"/>
              <a:t>Tübingen: Niemeyer (Studien zur deutschen Literatur; Bd. 159).</a:t>
            </a:r>
            <a:endParaRPr lang="en-US" sz="2000" dirty="0" smtClean="0"/>
          </a:p>
          <a:p>
            <a:r>
              <a:rPr lang="de-DE" sz="2000" dirty="0" err="1" smtClean="0"/>
              <a:t>Mosthaf</a:t>
            </a:r>
            <a:r>
              <a:rPr lang="de-DE" sz="2000" dirty="0" smtClean="0"/>
              <a:t>, Franziska. 2000. </a:t>
            </a:r>
            <a:r>
              <a:rPr lang="de-DE" sz="2000" i="1" dirty="0" smtClean="0"/>
              <a:t>Metaphorische Intermedialität. Formen und Funktionen der Verarbeitung von Malerei im Roman. Theorie und Praxis in der englischsprachigen Erzählkunst des 19. und 20. Jahrhunderts</a:t>
            </a:r>
            <a:r>
              <a:rPr lang="de-DE" sz="2000" dirty="0" smtClean="0"/>
              <a:t>. </a:t>
            </a:r>
            <a:r>
              <a:rPr lang="en-US" sz="2000" dirty="0" smtClean="0"/>
              <a:t>WVT </a:t>
            </a:r>
            <a:r>
              <a:rPr lang="en-US" sz="2000" dirty="0" err="1" smtClean="0"/>
              <a:t>Wissenschaftlicher</a:t>
            </a:r>
            <a:r>
              <a:rPr lang="en-US" sz="2000" dirty="0" smtClean="0"/>
              <a:t> </a:t>
            </a:r>
            <a:r>
              <a:rPr lang="en-US" sz="2000" dirty="0" err="1" smtClean="0"/>
              <a:t>Verlag</a:t>
            </a:r>
            <a:r>
              <a:rPr lang="en-US" sz="2000" dirty="0" smtClean="0"/>
              <a:t> Trier.</a:t>
            </a:r>
          </a:p>
          <a:p>
            <a:r>
              <a:rPr lang="de-DE" sz="2000" dirty="0" smtClean="0"/>
              <a:t>Müller, Dominik. 2009. </a:t>
            </a:r>
            <a:r>
              <a:rPr lang="de-DE" sz="2000" i="1" dirty="0" smtClean="0"/>
              <a:t>Vom Malen erzählen. Von Wilhelm </a:t>
            </a:r>
            <a:r>
              <a:rPr lang="de-DE" sz="2000" i="1" dirty="0" err="1" smtClean="0"/>
              <a:t>Heinses</a:t>
            </a:r>
            <a:r>
              <a:rPr lang="de-DE" sz="2000" i="1" dirty="0" smtClean="0"/>
              <a:t> „</a:t>
            </a:r>
            <a:r>
              <a:rPr lang="de-DE" sz="2000" i="1" dirty="0" err="1" smtClean="0"/>
              <a:t>Ardinghello</a:t>
            </a:r>
            <a:r>
              <a:rPr lang="de-DE" sz="2000" i="1" dirty="0" smtClean="0"/>
              <a:t>“ bis Carl Hauptmanns „</a:t>
            </a:r>
            <a:r>
              <a:rPr lang="de-DE" sz="2000" i="1" dirty="0" err="1" smtClean="0"/>
              <a:t>Einhart</a:t>
            </a:r>
            <a:r>
              <a:rPr lang="de-DE" sz="2000" i="1" dirty="0" smtClean="0"/>
              <a:t> der Lächler“</a:t>
            </a:r>
            <a:r>
              <a:rPr lang="de-DE" sz="2000" dirty="0" smtClean="0"/>
              <a:t>. Göttingen: Wallstein.</a:t>
            </a:r>
          </a:p>
          <a:p>
            <a:r>
              <a:rPr lang="de-DE" sz="2000" dirty="0" err="1" smtClean="0"/>
              <a:t>Zima</a:t>
            </a:r>
            <a:r>
              <a:rPr lang="de-DE" sz="2000" dirty="0" smtClean="0"/>
              <a:t>, Peter V.</a:t>
            </a:r>
            <a:r>
              <a:rPr lang="ka-GE" sz="2000" dirty="0" smtClean="0"/>
              <a:t>.</a:t>
            </a:r>
            <a:r>
              <a:rPr lang="de-DE" sz="2000" dirty="0" smtClean="0"/>
              <a:t> 2008</a:t>
            </a:r>
            <a:r>
              <a:rPr lang="ka-GE" sz="2000" dirty="0" smtClean="0"/>
              <a:t>. </a:t>
            </a:r>
            <a:r>
              <a:rPr lang="de-DE" sz="2000" i="1" dirty="0" smtClean="0"/>
              <a:t>Der europäische Künstlerroman. Von der romantischen Utopie zur postmodernen Parodie</a:t>
            </a:r>
            <a:r>
              <a:rPr lang="de-DE" sz="2000" dirty="0" smtClean="0"/>
              <a:t>,</a:t>
            </a:r>
            <a:r>
              <a:rPr lang="de-DE" sz="2000" i="1" dirty="0" smtClean="0"/>
              <a:t> </a:t>
            </a:r>
            <a:r>
              <a:rPr lang="de-DE" sz="2000" dirty="0" smtClean="0"/>
              <a:t>Tübingen u. Basel: Francke.</a:t>
            </a:r>
            <a:endParaRPr lang="en-US"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t>Allgemeines zur literarischen Semantisierung von Grau</a:t>
            </a:r>
            <a:endParaRPr lang="en-US" dirty="0"/>
          </a:p>
        </p:txBody>
      </p:sp>
      <p:sp>
        <p:nvSpPr>
          <p:cNvPr id="3" name="Content Placeholder 2"/>
          <p:cNvSpPr>
            <a:spLocks noGrp="1"/>
          </p:cNvSpPr>
          <p:nvPr>
            <p:ph idx="1"/>
          </p:nvPr>
        </p:nvSpPr>
        <p:spPr>
          <a:xfrm>
            <a:off x="1435608" y="1828800"/>
            <a:ext cx="7498080" cy="4800600"/>
          </a:xfrm>
        </p:spPr>
        <p:txBody>
          <a:bodyPr>
            <a:normAutofit fontScale="70000" lnSpcReduction="20000"/>
          </a:bodyPr>
          <a:lstStyle/>
          <a:p>
            <a:pPr marL="596646" indent="-514350">
              <a:buFont typeface="+mj-lt"/>
              <a:buAutoNum type="arabicPeriod"/>
            </a:pPr>
            <a:r>
              <a:rPr lang="de-DE" dirty="0" smtClean="0"/>
              <a:t>Kennzeichen </a:t>
            </a:r>
            <a:r>
              <a:rPr lang="de-DE" dirty="0" err="1" smtClean="0"/>
              <a:t>devitalisierender</a:t>
            </a:r>
            <a:r>
              <a:rPr lang="de-DE" dirty="0" smtClean="0"/>
              <a:t> Prozesse </a:t>
            </a:r>
            <a:r>
              <a:rPr lang="de-DE" dirty="0" smtClean="0">
                <a:sym typeface="Wingdings"/>
              </a:rPr>
              <a:t></a:t>
            </a:r>
          </a:p>
          <a:p>
            <a:pPr marL="870966" lvl="1" indent="-514350"/>
            <a:r>
              <a:rPr lang="de-DE" dirty="0" smtClean="0"/>
              <a:t>Symbol des Schwindens und Erlöschens des Lebens, des Leblosen, der Zerstörung und der Toten</a:t>
            </a:r>
          </a:p>
          <a:p>
            <a:pPr marL="870966" lvl="1" indent="-514350"/>
            <a:r>
              <a:rPr lang="de-DE" dirty="0" smtClean="0"/>
              <a:t>Symbol des Unheimlichen, des Grauenvollen, des Gespenstischen</a:t>
            </a:r>
          </a:p>
          <a:p>
            <a:pPr marL="870966" lvl="1" indent="-514350"/>
            <a:r>
              <a:rPr lang="de-DE" dirty="0" smtClean="0"/>
              <a:t>Symbol der Melancholie, des Vergehens</a:t>
            </a:r>
          </a:p>
          <a:p>
            <a:pPr marL="596646" indent="-514350">
              <a:buFont typeface="+mj-lt"/>
              <a:buAutoNum type="arabicPeriod"/>
            </a:pPr>
            <a:r>
              <a:rPr lang="de-DE" dirty="0" smtClean="0"/>
              <a:t>Der aus Schwarz und Weiß zusammengesetzte </a:t>
            </a:r>
            <a:r>
              <a:rPr lang="de-DE" dirty="0" err="1" smtClean="0"/>
              <a:t>Mischton</a:t>
            </a:r>
            <a:r>
              <a:rPr lang="de-DE" dirty="0" smtClean="0"/>
              <a:t> der Farbe</a:t>
            </a:r>
            <a:r>
              <a:rPr lang="de-DE" dirty="0" smtClean="0">
                <a:sym typeface="Wingdings"/>
              </a:rPr>
              <a:t>  </a:t>
            </a:r>
          </a:p>
          <a:p>
            <a:pPr marL="870966" lvl="1" indent="-514350"/>
            <a:r>
              <a:rPr lang="de-DE" dirty="0" smtClean="0"/>
              <a:t>Symbol eines existentiellen Zwischenraums (Raum zwischen Leben und Tod, Diesseits und Jenseits)</a:t>
            </a:r>
          </a:p>
          <a:p>
            <a:pPr marL="870966" lvl="1" indent="-514350"/>
            <a:r>
              <a:rPr lang="de-DE" dirty="0" smtClean="0"/>
              <a:t>Symbol der Vermittlung,  der angleichenden Gerechtigkeit</a:t>
            </a:r>
          </a:p>
          <a:p>
            <a:pPr marL="870966" lvl="1" indent="-514350"/>
            <a:r>
              <a:rPr lang="de-DE" dirty="0" smtClean="0"/>
              <a:t>Symbol der Auferstehung der Toten (im Christentum)</a:t>
            </a:r>
          </a:p>
          <a:p>
            <a:pPr marL="596646" indent="-514350">
              <a:buFont typeface="+mj-lt"/>
              <a:buAutoNum type="arabicPeriod"/>
            </a:pPr>
            <a:r>
              <a:rPr lang="de-DE" dirty="0" smtClean="0"/>
              <a:t>Symbol des Alters und der Weisheit</a:t>
            </a:r>
          </a:p>
          <a:p>
            <a:pPr marL="596646" indent="-514350" algn="r">
              <a:buNone/>
            </a:pPr>
            <a:r>
              <a:rPr lang="de-DE" dirty="0" smtClean="0"/>
              <a:t>Kurz 2008, 137-138</a:t>
            </a:r>
          </a:p>
          <a:p>
            <a:pPr marL="596646" indent="-514350" algn="r">
              <a:buNone/>
            </a:pPr>
            <a:r>
              <a:rPr lang="de-DE" dirty="0" smtClean="0"/>
              <a:t>Becker 1999, 107</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0"/>
            <a:ext cx="7498080" cy="1143000"/>
          </a:xfrm>
        </p:spPr>
        <p:txBody>
          <a:bodyPr>
            <a:normAutofit fontScale="90000"/>
          </a:bodyPr>
          <a:lstStyle/>
          <a:p>
            <a:r>
              <a:rPr lang="de-DE" dirty="0" smtClean="0"/>
              <a:t>Semantik von Grau in den deutschsprachigen Kunstnarrativen der klassischen Moderne 1 (Rilke)</a:t>
            </a:r>
            <a:br>
              <a:rPr lang="de-DE" dirty="0" smtClean="0"/>
            </a:br>
            <a:endParaRPr lang="en-US" dirty="0"/>
          </a:p>
        </p:txBody>
      </p:sp>
      <p:sp>
        <p:nvSpPr>
          <p:cNvPr id="6" name="Content Placeholder 5"/>
          <p:cNvSpPr>
            <a:spLocks noGrp="1"/>
          </p:cNvSpPr>
          <p:nvPr>
            <p:ph idx="1"/>
          </p:nvPr>
        </p:nvSpPr>
        <p:spPr>
          <a:xfrm>
            <a:off x="1435608" y="1981200"/>
            <a:ext cx="7498080" cy="4800600"/>
          </a:xfrm>
        </p:spPr>
        <p:txBody>
          <a:bodyPr>
            <a:normAutofit fontScale="70000" lnSpcReduction="20000"/>
          </a:bodyPr>
          <a:lstStyle/>
          <a:p>
            <a:pPr>
              <a:buNone/>
            </a:pPr>
            <a:r>
              <a:rPr lang="de-DE" b="1" dirty="0" smtClean="0"/>
              <a:t>Raum (Sememe: tot, verfallen)</a:t>
            </a:r>
            <a:endParaRPr lang="en-US" b="1" dirty="0" smtClean="0"/>
          </a:p>
          <a:p>
            <a:r>
              <a:rPr lang="de-DE" dirty="0" smtClean="0"/>
              <a:t>„Das Angeschienene war vom Nebel verhangen wie von einem lichtgrauen Vorhang. Grau im Grauen sonnten sich die Statuen in den noch nicht enthüllten Gärten. “ (722)</a:t>
            </a:r>
            <a:endParaRPr lang="en-US" dirty="0" smtClean="0"/>
          </a:p>
          <a:p>
            <a:r>
              <a:rPr lang="de-DE" u="sng" dirty="0" smtClean="0"/>
              <a:t>die Angst, </a:t>
            </a:r>
            <a:r>
              <a:rPr lang="de-DE" u="sng" dirty="0" err="1" smtClean="0"/>
              <a:t>daß</a:t>
            </a:r>
            <a:r>
              <a:rPr lang="de-DE" u="sng" dirty="0" smtClean="0"/>
              <a:t> das Granit sei, worauf ich liege, grauer Granit </a:t>
            </a:r>
            <a:r>
              <a:rPr lang="de-DE" dirty="0" smtClean="0"/>
              <a:t>(767)</a:t>
            </a:r>
            <a:endParaRPr lang="en-US" dirty="0" smtClean="0"/>
          </a:p>
          <a:p>
            <a:r>
              <a:rPr lang="de-DE" dirty="0" smtClean="0"/>
              <a:t>Eine perlgraue Häusergruppe (722)</a:t>
            </a:r>
            <a:endParaRPr lang="en-US" dirty="0" smtClean="0"/>
          </a:p>
          <a:p>
            <a:r>
              <a:rPr lang="de-DE" dirty="0" smtClean="0"/>
              <a:t>„Blau in </a:t>
            </a:r>
            <a:r>
              <a:rPr lang="de-DE" dirty="0" err="1" smtClean="0"/>
              <a:t>schimmliches</a:t>
            </a:r>
            <a:r>
              <a:rPr lang="de-DE" dirty="0" smtClean="0"/>
              <a:t> Grün, Grün in Grau und Gelb in ein altes, abgestandenes Weiß, das fault. “ (750)</a:t>
            </a:r>
            <a:endParaRPr lang="en-US" dirty="0" smtClean="0"/>
          </a:p>
          <a:p>
            <a:r>
              <a:rPr lang="de-DE" dirty="0" smtClean="0"/>
              <a:t>„die Wände waren ringsum mit tiefen, grauen Wandschränken verschalt“ (802)</a:t>
            </a:r>
            <a:endParaRPr lang="en-US" dirty="0" smtClean="0"/>
          </a:p>
          <a:p>
            <a:r>
              <a:rPr lang="de-DE" dirty="0" smtClean="0"/>
              <a:t>graue, staubige Spuren am Rande der Decken (749)</a:t>
            </a:r>
            <a:endParaRPr lang="en-US" dirty="0" smtClean="0"/>
          </a:p>
          <a:p>
            <a:r>
              <a:rPr lang="de-DE" dirty="0" smtClean="0"/>
              <a:t>eine gewisse schmierig-graue Mulde in dem Lehnstuhl (753)</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85800"/>
            <a:ext cx="7498080" cy="1143000"/>
          </a:xfrm>
        </p:spPr>
        <p:txBody>
          <a:bodyPr>
            <a:normAutofit fontScale="90000"/>
          </a:bodyPr>
          <a:lstStyle/>
          <a:p>
            <a:r>
              <a:rPr lang="de-DE" dirty="0" smtClean="0"/>
              <a:t>Semantik von Grau in den deutschsprachigen Kunstnarrativen der klassischen Moderne 1 (Rilke)</a:t>
            </a:r>
            <a:br>
              <a:rPr lang="de-DE" dirty="0" smtClean="0"/>
            </a:br>
            <a:endParaRPr lang="en-US" dirty="0"/>
          </a:p>
        </p:txBody>
      </p:sp>
      <p:sp>
        <p:nvSpPr>
          <p:cNvPr id="4" name="Content Placeholder 3"/>
          <p:cNvSpPr>
            <a:spLocks noGrp="1"/>
          </p:cNvSpPr>
          <p:nvPr>
            <p:ph sz="half" idx="1"/>
          </p:nvPr>
        </p:nvSpPr>
        <p:spPr>
          <a:xfrm>
            <a:off x="1435608" y="1965960"/>
            <a:ext cx="3657600" cy="4663440"/>
          </a:xfrm>
        </p:spPr>
        <p:txBody>
          <a:bodyPr>
            <a:normAutofit fontScale="77500" lnSpcReduction="20000"/>
          </a:bodyPr>
          <a:lstStyle/>
          <a:p>
            <a:pPr>
              <a:buNone/>
            </a:pPr>
            <a:r>
              <a:rPr lang="de-DE" b="1" dirty="0" smtClean="0"/>
              <a:t>Figuren (Semem: alt</a:t>
            </a:r>
            <a:r>
              <a:rPr lang="de-DE" dirty="0" smtClean="0"/>
              <a:t>)</a:t>
            </a:r>
          </a:p>
          <a:p>
            <a:r>
              <a:rPr lang="de-DE" dirty="0" smtClean="0"/>
              <a:t>Christoph Detlevs große, graue Hand</a:t>
            </a:r>
            <a:r>
              <a:rPr lang="ka-GE" dirty="0" smtClean="0"/>
              <a:t> (717)</a:t>
            </a:r>
            <a:endParaRPr lang="en-US" dirty="0" smtClean="0"/>
          </a:p>
          <a:p>
            <a:r>
              <a:rPr lang="de-DE" dirty="0" smtClean="0"/>
              <a:t>„auf einmal war dieses Gesicht fort, und sein grauer Kopf lag auf dem Tische“ (740)</a:t>
            </a:r>
            <a:endParaRPr lang="en-US" dirty="0" smtClean="0"/>
          </a:p>
          <a:p>
            <a:r>
              <a:rPr lang="de-DE" dirty="0" smtClean="0"/>
              <a:t>die große Maske des Alten mit ihrem grauen Lächeln (741)</a:t>
            </a:r>
            <a:endParaRPr lang="en-US" dirty="0" smtClean="0"/>
          </a:p>
          <a:p>
            <a:r>
              <a:rPr lang="de-DE" dirty="0" smtClean="0"/>
              <a:t>jene graue, kleine Frau (744)</a:t>
            </a:r>
            <a:endParaRPr lang="en-US" dirty="0" smtClean="0"/>
          </a:p>
          <a:p>
            <a:r>
              <a:rPr lang="de-DE" dirty="0" smtClean="0"/>
              <a:t>sein graues, gespanntes Gesicht (754) </a:t>
            </a:r>
            <a:endParaRPr lang="en-US" dirty="0" smtClean="0"/>
          </a:p>
          <a:p>
            <a:endParaRPr lang="en-US" dirty="0"/>
          </a:p>
        </p:txBody>
      </p:sp>
      <p:sp>
        <p:nvSpPr>
          <p:cNvPr id="5" name="Content Placeholder 4"/>
          <p:cNvSpPr>
            <a:spLocks noGrp="1"/>
          </p:cNvSpPr>
          <p:nvPr>
            <p:ph sz="half" idx="2"/>
          </p:nvPr>
        </p:nvSpPr>
        <p:spPr>
          <a:xfrm>
            <a:off x="5276088" y="1965960"/>
            <a:ext cx="3657600" cy="4663440"/>
          </a:xfrm>
        </p:spPr>
        <p:txBody>
          <a:bodyPr>
            <a:normAutofit fontScale="77500" lnSpcReduction="20000"/>
          </a:bodyPr>
          <a:lstStyle/>
          <a:p>
            <a:pPr>
              <a:buNone/>
            </a:pPr>
            <a:r>
              <a:rPr lang="de-DE" b="1" dirty="0" smtClean="0"/>
              <a:t>Olfaktorisches (Semem: abgestanden)</a:t>
            </a:r>
          </a:p>
          <a:p>
            <a:r>
              <a:rPr lang="de-DE" dirty="0" smtClean="0"/>
              <a:t>graue Kartoffeldunst (750-751) </a:t>
            </a:r>
            <a:endParaRPr lang="en-US" dirty="0" smtClean="0"/>
          </a:p>
          <a:p>
            <a:r>
              <a:rPr lang="de-DE" dirty="0" smtClean="0"/>
              <a:t>grauriechende Kälte (904)</a:t>
            </a:r>
            <a:endParaRPr lang="en-US" dirty="0" smtClean="0"/>
          </a:p>
          <a:p>
            <a:pPr>
              <a:buNone/>
            </a:pPr>
            <a:endParaRPr lang="de-DE" dirty="0" smtClean="0"/>
          </a:p>
          <a:p>
            <a:pPr>
              <a:buNone/>
            </a:pPr>
            <a:r>
              <a:rPr lang="de-DE" b="1" dirty="0" smtClean="0"/>
              <a:t>Zeit (Semem: alltäglich, langweilig)</a:t>
            </a:r>
            <a:endParaRPr lang="en-US" b="1" dirty="0" smtClean="0"/>
          </a:p>
          <a:p>
            <a:r>
              <a:rPr lang="de-DE" dirty="0" smtClean="0"/>
              <a:t>an einem grauen Pariser Nachmittag (726)</a:t>
            </a:r>
          </a:p>
          <a:p>
            <a:r>
              <a:rPr lang="de-DE" dirty="0" smtClean="0"/>
              <a:t>das Wetter hatte sich inzwischen geschlossen, trotz der Kälte, und war grau und undurchsichtig geworden. (888)</a:t>
            </a:r>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381000"/>
            <a:ext cx="7498080" cy="1143000"/>
          </a:xfrm>
        </p:spPr>
        <p:txBody>
          <a:bodyPr>
            <a:normAutofit fontScale="90000"/>
          </a:bodyPr>
          <a:lstStyle/>
          <a:p>
            <a:r>
              <a:rPr lang="de-DE" dirty="0" smtClean="0"/>
              <a:t>Semantik von Grau in den deutschsprachigen Kunstnarrativen der klassischen Moderne 2 (Mann)</a:t>
            </a:r>
            <a:endParaRPr lang="en-US" dirty="0"/>
          </a:p>
        </p:txBody>
      </p:sp>
      <p:sp>
        <p:nvSpPr>
          <p:cNvPr id="4" name="Content Placeholder 3"/>
          <p:cNvSpPr>
            <a:spLocks noGrp="1"/>
          </p:cNvSpPr>
          <p:nvPr>
            <p:ph sz="half" idx="1"/>
          </p:nvPr>
        </p:nvSpPr>
        <p:spPr>
          <a:xfrm>
            <a:off x="1435608" y="1965960"/>
            <a:ext cx="3657600" cy="4663440"/>
          </a:xfrm>
        </p:spPr>
        <p:txBody>
          <a:bodyPr>
            <a:normAutofit fontScale="70000" lnSpcReduction="20000"/>
          </a:bodyPr>
          <a:lstStyle/>
          <a:p>
            <a:pPr>
              <a:buNone/>
            </a:pPr>
            <a:r>
              <a:rPr lang="de-DE" b="1" dirty="0" smtClean="0"/>
              <a:t>Figuren (Sememe: alt, bürgerlich, apollinisch)</a:t>
            </a:r>
          </a:p>
          <a:p>
            <a:r>
              <a:rPr lang="de-DE" dirty="0" smtClean="0"/>
              <a:t>Aschenbach:  </a:t>
            </a:r>
          </a:p>
          <a:p>
            <a:pPr lvl="1"/>
            <a:r>
              <a:rPr lang="de-DE" sz="2600" dirty="0" smtClean="0"/>
              <a:t>einen grauen Wetterkragen</a:t>
            </a:r>
            <a:endParaRPr lang="en-US" sz="2600" dirty="0" smtClean="0"/>
          </a:p>
          <a:p>
            <a:pPr lvl="1"/>
            <a:r>
              <a:rPr lang="de-DE" sz="2600" dirty="0" smtClean="0"/>
              <a:t>stark ergrautes / graues (x2) Haar; grauhaariger Mann; der Grauhaarige</a:t>
            </a:r>
            <a:endParaRPr lang="en-US" sz="2600" dirty="0" smtClean="0"/>
          </a:p>
          <a:p>
            <a:pPr lvl="1"/>
            <a:r>
              <a:rPr lang="de-DE" sz="2600" dirty="0" smtClean="0"/>
              <a:t>Spiegelbild – „Grau“</a:t>
            </a:r>
            <a:endParaRPr lang="en-US" sz="2600" dirty="0" smtClean="0"/>
          </a:p>
          <a:p>
            <a:r>
              <a:rPr lang="de-DE" u="sng" dirty="0" smtClean="0"/>
              <a:t>„graues Haar bedeutet unter Umständen eine wirklichere Unwahrheit“</a:t>
            </a:r>
          </a:p>
          <a:p>
            <a:r>
              <a:rPr lang="de-DE" dirty="0" smtClean="0"/>
              <a:t>eine große Frau, grau-weiß gekleidet</a:t>
            </a:r>
          </a:p>
          <a:p>
            <a:r>
              <a:rPr lang="de-DE" dirty="0" err="1" smtClean="0"/>
              <a:t>Tadzio</a:t>
            </a:r>
            <a:r>
              <a:rPr lang="de-DE" dirty="0" smtClean="0"/>
              <a:t>: seine eigentümlich dämmergrauen Augen (x2</a:t>
            </a:r>
            <a:r>
              <a:rPr lang="de-DE" dirty="0" smtClean="0"/>
              <a:t>), </a:t>
            </a:r>
            <a:r>
              <a:rPr lang="de-DE" dirty="0" smtClean="0"/>
              <a:t>dieser dämmergraue Blick</a:t>
            </a:r>
            <a:endParaRPr lang="en-US" dirty="0" smtClean="0"/>
          </a:p>
        </p:txBody>
      </p:sp>
      <p:sp>
        <p:nvSpPr>
          <p:cNvPr id="5" name="Content Placeholder 4"/>
          <p:cNvSpPr>
            <a:spLocks noGrp="1"/>
          </p:cNvSpPr>
          <p:nvPr>
            <p:ph sz="half" idx="2"/>
          </p:nvPr>
        </p:nvSpPr>
        <p:spPr>
          <a:xfrm>
            <a:off x="5276088" y="1965960"/>
            <a:ext cx="3657600" cy="4663440"/>
          </a:xfrm>
        </p:spPr>
        <p:txBody>
          <a:bodyPr>
            <a:normAutofit fontScale="70000" lnSpcReduction="20000"/>
          </a:bodyPr>
          <a:lstStyle/>
          <a:p>
            <a:pPr>
              <a:buNone/>
            </a:pPr>
            <a:r>
              <a:rPr lang="de-DE" b="1" dirty="0" smtClean="0"/>
              <a:t>Raum (Sememe: apollinisch, vital)</a:t>
            </a:r>
          </a:p>
          <a:p>
            <a:r>
              <a:rPr lang="de-DE" dirty="0" smtClean="0"/>
              <a:t>Der Himmel war grau; </a:t>
            </a:r>
          </a:p>
          <a:p>
            <a:pPr>
              <a:buNone/>
            </a:pPr>
            <a:r>
              <a:rPr lang="de-DE" dirty="0" smtClean="0"/>
              <a:t>	„Das Meer hatte eine </a:t>
            </a:r>
            <a:r>
              <a:rPr lang="de-DE" dirty="0" err="1" smtClean="0"/>
              <a:t>blaßgrüne</a:t>
            </a:r>
            <a:r>
              <a:rPr lang="de-DE" dirty="0" smtClean="0"/>
              <a:t> Färbung angenommen, die Luft schien dünner und reiner, der Strand mit seinen Hütten und Booten farbiger, obgleich der Himmel </a:t>
            </a:r>
            <a:r>
              <a:rPr lang="de-DE" u="sng" dirty="0" smtClean="0"/>
              <a:t>noch</a:t>
            </a:r>
            <a:r>
              <a:rPr lang="de-DE" dirty="0" smtClean="0"/>
              <a:t> grau war.“</a:t>
            </a:r>
            <a:endParaRPr lang="en-US" dirty="0" smtClean="0"/>
          </a:p>
          <a:p>
            <a:r>
              <a:rPr lang="de-DE" dirty="0" smtClean="0"/>
              <a:t>die graue und flache See - belebt von watenden Kindern</a:t>
            </a:r>
            <a:endParaRPr lang="en-US"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Exkurs: Dekonstruktion</a:t>
            </a:r>
            <a:endParaRPr lang="en-US" dirty="0"/>
          </a:p>
        </p:txBody>
      </p:sp>
      <p:sp>
        <p:nvSpPr>
          <p:cNvPr id="3" name="Content Placeholder 2"/>
          <p:cNvSpPr>
            <a:spLocks noGrp="1"/>
          </p:cNvSpPr>
          <p:nvPr>
            <p:ph idx="1"/>
          </p:nvPr>
        </p:nvSpPr>
        <p:spPr/>
        <p:txBody>
          <a:bodyPr>
            <a:normAutofit fontScale="92500" lnSpcReduction="20000"/>
          </a:bodyPr>
          <a:lstStyle/>
          <a:p>
            <a:r>
              <a:rPr lang="de-DE" dirty="0" smtClean="0"/>
              <a:t>Dekonstruktion als ein literaturwissenschaftliches Verfahren: </a:t>
            </a:r>
          </a:p>
          <a:p>
            <a:pPr lvl="1"/>
            <a:r>
              <a:rPr lang="de-DE" dirty="0" smtClean="0"/>
              <a:t>„</a:t>
            </a:r>
            <a:r>
              <a:rPr lang="de-DE" dirty="0" err="1" smtClean="0"/>
              <a:t>Dezentrieren</a:t>
            </a:r>
            <a:r>
              <a:rPr lang="de-DE" dirty="0" smtClean="0"/>
              <a:t> der zentral gesetzten thematisch-strukturellen Instanzen eines Textes aus der Perspektive dessen, was durch sie marginalisiert wird, sich aber dennoch als textkonstitutiv erweist (</a:t>
            </a:r>
            <a:r>
              <a:rPr lang="de-DE" dirty="0" err="1" smtClean="0"/>
              <a:t>Dezentrierung</a:t>
            </a:r>
            <a:r>
              <a:rPr lang="de-DE" dirty="0" smtClean="0"/>
              <a:t>);</a:t>
            </a:r>
          </a:p>
          <a:p>
            <a:pPr lvl="1"/>
            <a:r>
              <a:rPr lang="de-DE" dirty="0" smtClean="0"/>
              <a:t>Auflösung binärer, hierarchischer Bedeutungsoppositionen im Text und deren Einbeziehung in einen </a:t>
            </a:r>
            <a:r>
              <a:rPr lang="de-DE" dirty="0" err="1" smtClean="0"/>
              <a:t>enthierarchisierten</a:t>
            </a:r>
            <a:r>
              <a:rPr lang="de-DE" dirty="0" smtClean="0"/>
              <a:t> </a:t>
            </a:r>
            <a:r>
              <a:rPr lang="de-DE" dirty="0" err="1" smtClean="0"/>
              <a:t>Prozeß</a:t>
            </a:r>
            <a:r>
              <a:rPr lang="de-DE" dirty="0" smtClean="0"/>
              <a:t> von Differenzen“</a:t>
            </a:r>
          </a:p>
          <a:p>
            <a:pPr lvl="1" algn="r">
              <a:buNone/>
            </a:pPr>
            <a:r>
              <a:rPr lang="de-DE" dirty="0" smtClean="0"/>
              <a:t>Zapf 2004, 22</a:t>
            </a:r>
          </a:p>
          <a:p>
            <a:r>
              <a:rPr lang="de-DE" dirty="0" smtClean="0"/>
              <a:t>Dekonstruktion als poetisches Prinzip</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573</TotalTime>
  <Words>1597</Words>
  <Application>Microsoft Office PowerPoint</Application>
  <PresentationFormat>On-screen Show (4:3)</PresentationFormat>
  <Paragraphs>121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Zum Wandel der Semantik von grauer Farbe zwischen Moderne und Postmoderne (Rilke, Mann, Ortheil, Modick)</vt:lpstr>
      <vt:lpstr>Zur Gliederung der Vortrags</vt:lpstr>
      <vt:lpstr>Einleitung</vt:lpstr>
      <vt:lpstr>Forschungsüberblick</vt:lpstr>
      <vt:lpstr>Allgemeines zur literarischen Semantisierung von Grau</vt:lpstr>
      <vt:lpstr>Semantik von Grau in den deutschsprachigen Kunstnarrativen der klassischen Moderne 1 (Rilke) </vt:lpstr>
      <vt:lpstr>Semantik von Grau in den deutschsprachigen Kunstnarrativen der klassischen Moderne 1 (Rilke) </vt:lpstr>
      <vt:lpstr>Semantik von Grau in den deutschsprachigen Kunstnarrativen der klassischen Moderne 2 (Mann)</vt:lpstr>
      <vt:lpstr>Exkurs: Dekonstruktion</vt:lpstr>
      <vt:lpstr>Semantik von Grau in den deutschsprachigen Kunstnarrativen der Postmoderne 1 (Ortheil)</vt:lpstr>
      <vt:lpstr>Semantik von Grau in den deutschsprachigen Kunstnarrativen der Postmoderne 2 (Modick)</vt:lpstr>
      <vt:lpstr>Semantik von Grau in den deutschsprachigen Kunstnarrativen der Postmoderne 2 (Modick)</vt:lpstr>
      <vt:lpstr>Fazit</vt:lpstr>
      <vt:lpstr>Literaturverzeichnis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Wandel der Semantik von Grau zwischen Moderne und Postmoderne (Rilke, Mann, Ortheil, Modick)</dc:title>
  <dc:creator>User</dc:creator>
  <cp:lastModifiedBy>User</cp:lastModifiedBy>
  <cp:revision>60</cp:revision>
  <dcterms:created xsi:type="dcterms:W3CDTF">2006-08-16T00:00:00Z</dcterms:created>
  <dcterms:modified xsi:type="dcterms:W3CDTF">2015-10-29T03:58:03Z</dcterms:modified>
</cp:coreProperties>
</file>