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0" r:id="rId2"/>
    <p:sldId id="256" r:id="rId3"/>
    <p:sldId id="257" r:id="rId4"/>
    <p:sldId id="259" r:id="rId5"/>
    <p:sldId id="258" r:id="rId6"/>
    <p:sldId id="260" r:id="rId7"/>
    <p:sldId id="261" r:id="rId8"/>
    <p:sldId id="263" r:id="rId9"/>
    <p:sldId id="264" r:id="rId10"/>
    <p:sldId id="269" r:id="rId11"/>
    <p:sldId id="265" r:id="rId12"/>
    <p:sldId id="266" r:id="rId13"/>
    <p:sldId id="267" r:id="rId14"/>
    <p:sldId id="268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2" d="100"/>
          <a:sy n="82" d="100"/>
        </p:scale>
        <p:origin x="-155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ლიცენზირებული</a:t>
            </a:r>
            <a:r>
              <a:rPr lang="en-US" dirty="0"/>
              <a:t> </a:t>
            </a:r>
            <a:r>
              <a:rPr lang="en-US" dirty="0" err="1"/>
              <a:t>სოციალური</a:t>
            </a:r>
            <a:r>
              <a:rPr lang="en-US" dirty="0"/>
              <a:t> </a:t>
            </a:r>
            <a:r>
              <a:rPr lang="en-US" dirty="0" err="1" smtClean="0"/>
              <a:t>მუშაკები</a:t>
            </a:r>
            <a:r>
              <a:rPr lang="en-US" dirty="0" smtClean="0"/>
              <a:t> </a:t>
            </a:r>
            <a:r>
              <a:rPr lang="en-US" dirty="0" err="1" smtClean="0"/>
              <a:t>დოქტორის</a:t>
            </a:r>
            <a:r>
              <a:rPr lang="en-US" dirty="0" smtClean="0"/>
              <a:t> </a:t>
            </a:r>
            <a:r>
              <a:rPr lang="en-US" dirty="0" err="1" smtClean="0"/>
              <a:t>ხარისხით</a:t>
            </a:r>
            <a:endParaRPr lang="en-US" dirty="0"/>
          </a:p>
        </c:rich>
      </c:tx>
      <c:layout>
        <c:manualLayout>
          <c:xMode val="edge"/>
          <c:yMode val="edge"/>
          <c:x val="0.0726248281464817"/>
          <c:y val="0.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5604455693038"/>
          <c:y val="0.17813417636506"/>
          <c:w val="0.438553462067242"/>
          <c:h val="0.64037066811693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ლიცენზირებული სოციალური მუშაკები</c:v>
                </c:pt>
              </c:strCache>
            </c:strRef>
          </c:tx>
          <c:explosion val="3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2"/>
                <c:pt idx="0">
                  <c:v>პირდაპირი პრაქტიკა</c:v>
                </c:pt>
                <c:pt idx="1">
                  <c:v>კვლევა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42.0</c:v>
                </c:pt>
                <c:pt idx="1">
                  <c:v>58.0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8607869105758"/>
          <c:y val="0.288718175853018"/>
          <c:w val="0.251630107882902"/>
          <c:h val="0.21070359273246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4/28/15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4/28/15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4/28/15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4/28/15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4/28/15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4/28/15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4/28/15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4/28/15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4/28/15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4/28/15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4/28/15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4/28/15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D:\C DISK\Desktop\GASW confrrance\PPT\ppt შაბლონები\Copy of gasw baneri FIN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17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8416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91331"/>
            <a:ext cx="6400800" cy="989869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სოციალური</a:t>
            </a:r>
            <a:r>
              <a:rPr lang="en-US" sz="2400" dirty="0" smtClean="0"/>
              <a:t> </a:t>
            </a:r>
            <a:r>
              <a:rPr lang="en-US" sz="2400" dirty="0" err="1" smtClean="0"/>
              <a:t>მუშაობის</a:t>
            </a:r>
            <a:r>
              <a:rPr lang="en-US" sz="2400" dirty="0" smtClean="0"/>
              <a:t> </a:t>
            </a:r>
            <a:r>
              <a:rPr lang="en-US" sz="2400" dirty="0" err="1" smtClean="0"/>
              <a:t>კვლევა</a:t>
            </a:r>
            <a:r>
              <a:rPr lang="en-US" sz="2400" dirty="0" smtClean="0"/>
              <a:t> -</a:t>
            </a:r>
            <a:r>
              <a:rPr lang="en-US" sz="2400" dirty="0" err="1" smtClean="0"/>
              <a:t>მარკერები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შესატყვისობა</a:t>
            </a:r>
            <a:r>
              <a:rPr lang="en-US" dirty="0" smtClean="0"/>
              <a:t>: </a:t>
            </a:r>
            <a:r>
              <a:rPr lang="en-US" dirty="0" err="1" smtClean="0"/>
              <a:t>სოციალური</a:t>
            </a:r>
            <a:r>
              <a:rPr lang="en-US" dirty="0" smtClean="0"/>
              <a:t> </a:t>
            </a:r>
            <a:r>
              <a:rPr lang="en-US" dirty="0" err="1" smtClean="0"/>
              <a:t>მუშაობის</a:t>
            </a:r>
            <a:r>
              <a:rPr lang="en-US" dirty="0" smtClean="0"/>
              <a:t> </a:t>
            </a:r>
            <a:r>
              <a:rPr lang="en-US" dirty="0" err="1" smtClean="0"/>
              <a:t>ძირითადი</a:t>
            </a:r>
            <a:r>
              <a:rPr lang="en-US" dirty="0" smtClean="0"/>
              <a:t> </a:t>
            </a:r>
            <a:r>
              <a:rPr lang="en-US" dirty="0" err="1" smtClean="0"/>
              <a:t>კონსტრუქტები</a:t>
            </a:r>
            <a:r>
              <a:rPr lang="en-US" dirty="0" smtClean="0"/>
              <a:t>, </a:t>
            </a:r>
            <a:r>
              <a:rPr lang="en-US" dirty="0" err="1" smtClean="0"/>
              <a:t>პროფესიული</a:t>
            </a:r>
            <a:r>
              <a:rPr lang="en-US" dirty="0" smtClean="0"/>
              <a:t> </a:t>
            </a:r>
            <a:r>
              <a:rPr lang="en-US" dirty="0" err="1" smtClean="0"/>
              <a:t>მიზნები</a:t>
            </a:r>
            <a:r>
              <a:rPr lang="en-US" dirty="0" smtClean="0"/>
              <a:t>, </a:t>
            </a:r>
            <a:r>
              <a:rPr lang="en-US" dirty="0" err="1" smtClean="0"/>
              <a:t>ეთიკის</a:t>
            </a:r>
            <a:r>
              <a:rPr lang="en-US" dirty="0" smtClean="0"/>
              <a:t> </a:t>
            </a:r>
            <a:r>
              <a:rPr lang="en-US" dirty="0" err="1" smtClean="0"/>
              <a:t>კოდექსი</a:t>
            </a:r>
            <a:r>
              <a:rPr lang="en-US" dirty="0" smtClean="0"/>
              <a:t>, </a:t>
            </a:r>
            <a:r>
              <a:rPr lang="en-US" dirty="0" err="1" smtClean="0"/>
              <a:t>ღირებულებები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მთავარი</a:t>
            </a:r>
            <a:r>
              <a:rPr lang="en-US" dirty="0" smtClean="0"/>
              <a:t> </a:t>
            </a:r>
            <a:r>
              <a:rPr lang="en-US" dirty="0" err="1" smtClean="0"/>
              <a:t>სოციალური</a:t>
            </a:r>
            <a:r>
              <a:rPr lang="en-US" dirty="0" smtClean="0"/>
              <a:t> </a:t>
            </a:r>
            <a:r>
              <a:rPr lang="en-US" dirty="0" err="1" smtClean="0"/>
              <a:t>პრობლემები</a:t>
            </a:r>
            <a:r>
              <a:rPr lang="en-US" dirty="0" smtClean="0"/>
              <a:t> </a:t>
            </a:r>
            <a:r>
              <a:rPr lang="en-US" dirty="0" err="1" smtClean="0"/>
              <a:t>დანახულია</a:t>
            </a:r>
            <a:r>
              <a:rPr lang="en-US" dirty="0"/>
              <a:t> </a:t>
            </a:r>
            <a:r>
              <a:rPr lang="en-US" dirty="0" err="1" smtClean="0"/>
              <a:t>სისტემურად</a:t>
            </a:r>
            <a:endParaRPr lang="en-US" dirty="0" smtClean="0"/>
          </a:p>
          <a:p>
            <a:r>
              <a:rPr lang="en-US" dirty="0" err="1" smtClean="0"/>
              <a:t>სოციალური</a:t>
            </a:r>
            <a:r>
              <a:rPr lang="en-US" dirty="0" smtClean="0"/>
              <a:t> </a:t>
            </a:r>
            <a:r>
              <a:rPr lang="en-US" dirty="0" err="1" smtClean="0"/>
              <a:t>ცვლილება</a:t>
            </a:r>
            <a:r>
              <a:rPr lang="en-US" dirty="0" smtClean="0"/>
              <a:t>, </a:t>
            </a:r>
            <a:r>
              <a:rPr lang="en-US" dirty="0" err="1" smtClean="0"/>
              <a:t>სოციალური</a:t>
            </a:r>
            <a:r>
              <a:rPr lang="en-US" dirty="0" smtClean="0"/>
              <a:t> </a:t>
            </a:r>
            <a:r>
              <a:rPr lang="en-US" dirty="0" err="1" smtClean="0"/>
              <a:t>სამართლიანობა</a:t>
            </a:r>
            <a:r>
              <a:rPr lang="en-US" dirty="0" smtClean="0"/>
              <a:t> (Payne</a:t>
            </a:r>
            <a:r>
              <a:rPr lang="en-US" dirty="0"/>
              <a:t>, 2006 )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09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ინსტიტუციური</a:t>
            </a:r>
            <a:r>
              <a:rPr lang="en-US" dirty="0" smtClean="0"/>
              <a:t> </a:t>
            </a:r>
            <a:r>
              <a:rPr lang="en-US" dirty="0" err="1" smtClean="0"/>
              <a:t>ნაბიჯები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200" dirty="0" smtClean="0"/>
              <a:t>AASWSW - </a:t>
            </a:r>
            <a:r>
              <a:rPr lang="en-US" sz="1200" dirty="0" err="1" smtClean="0"/>
              <a:t>სოციალური</a:t>
            </a:r>
            <a:r>
              <a:rPr lang="en-US" sz="1200" dirty="0" smtClean="0"/>
              <a:t> </a:t>
            </a:r>
            <a:r>
              <a:rPr lang="en-US" sz="1200" dirty="0" err="1" smtClean="0"/>
              <a:t>მუშაობის</a:t>
            </a:r>
            <a:r>
              <a:rPr lang="en-US" sz="1200" dirty="0" smtClean="0"/>
              <a:t> </a:t>
            </a:r>
            <a:r>
              <a:rPr lang="en-US" sz="1200" dirty="0" err="1" smtClean="0"/>
              <a:t>და</a:t>
            </a:r>
            <a:r>
              <a:rPr lang="en-US" sz="1200" dirty="0" smtClean="0"/>
              <a:t> </a:t>
            </a:r>
            <a:r>
              <a:rPr lang="en-US" sz="1200" dirty="0" err="1" smtClean="0"/>
              <a:t>სოციალური</a:t>
            </a:r>
            <a:r>
              <a:rPr lang="en-US" sz="1200" dirty="0" smtClean="0"/>
              <a:t> </a:t>
            </a:r>
            <a:r>
              <a:rPr lang="en-US" sz="1200" dirty="0" err="1" smtClean="0"/>
              <a:t>კეთილდღეობის</a:t>
            </a:r>
            <a:r>
              <a:rPr lang="en-US" sz="1200" dirty="0" smtClean="0"/>
              <a:t> </a:t>
            </a:r>
            <a:r>
              <a:rPr lang="en-US" sz="1200" dirty="0" err="1" smtClean="0"/>
              <a:t>ამერიკული</a:t>
            </a:r>
            <a:r>
              <a:rPr lang="en-US" sz="1200" dirty="0" smtClean="0"/>
              <a:t> </a:t>
            </a:r>
            <a:r>
              <a:rPr lang="en-US" sz="1200" dirty="0" err="1" smtClean="0"/>
              <a:t>აკადემია</a:t>
            </a:r>
            <a:r>
              <a:rPr lang="en-US" sz="1200" dirty="0" smtClean="0"/>
              <a:t> - 2009</a:t>
            </a:r>
          </a:p>
          <a:p>
            <a:r>
              <a:rPr lang="en-US" sz="1200" dirty="0" smtClean="0"/>
              <a:t>CSWE - </a:t>
            </a:r>
            <a:r>
              <a:rPr lang="en-US" sz="1200" dirty="0" err="1" smtClean="0"/>
              <a:t>სოციალური</a:t>
            </a:r>
            <a:r>
              <a:rPr lang="en-US" sz="1200" dirty="0" smtClean="0"/>
              <a:t> </a:t>
            </a:r>
            <a:r>
              <a:rPr lang="en-US" sz="1200" dirty="0" err="1" smtClean="0"/>
              <a:t>მუშაობის</a:t>
            </a:r>
            <a:r>
              <a:rPr lang="en-US" sz="1200" dirty="0" smtClean="0"/>
              <a:t> </a:t>
            </a:r>
            <a:r>
              <a:rPr lang="en-US" sz="1200" dirty="0" err="1" smtClean="0"/>
              <a:t>განათლების</a:t>
            </a:r>
            <a:r>
              <a:rPr lang="en-US" sz="1200" dirty="0" smtClean="0"/>
              <a:t> </a:t>
            </a:r>
            <a:r>
              <a:rPr lang="en-US" sz="1200" dirty="0" err="1" smtClean="0"/>
              <a:t>საბჭო</a:t>
            </a:r>
            <a:endParaRPr lang="en-US" sz="1200" dirty="0" smtClean="0"/>
          </a:p>
          <a:p>
            <a:r>
              <a:rPr lang="en-US" sz="1200" dirty="0" smtClean="0"/>
              <a:t>GADE - </a:t>
            </a:r>
            <a:r>
              <a:rPr lang="en-US" sz="1200" dirty="0" err="1" smtClean="0"/>
              <a:t>სოციალურ</a:t>
            </a:r>
            <a:r>
              <a:rPr lang="en-US" sz="1200" dirty="0" smtClean="0"/>
              <a:t> </a:t>
            </a:r>
            <a:r>
              <a:rPr lang="en-US" sz="1200" dirty="0" err="1" smtClean="0"/>
              <a:t>მუშაობაში</a:t>
            </a:r>
            <a:r>
              <a:rPr lang="en-US" sz="1200" dirty="0" smtClean="0"/>
              <a:t> </a:t>
            </a:r>
            <a:r>
              <a:rPr lang="en-US" sz="1200" dirty="0" err="1" smtClean="0"/>
              <a:t>სადოქტორო</a:t>
            </a:r>
            <a:r>
              <a:rPr lang="en-US" sz="1200" dirty="0" smtClean="0"/>
              <a:t> </a:t>
            </a:r>
            <a:r>
              <a:rPr lang="en-US" sz="1200" dirty="0" err="1" smtClean="0"/>
              <a:t>განათლების</a:t>
            </a:r>
            <a:r>
              <a:rPr lang="en-US" sz="1200" dirty="0" smtClean="0"/>
              <a:t> </a:t>
            </a:r>
            <a:r>
              <a:rPr lang="en-US" sz="1200" dirty="0" err="1" smtClean="0"/>
              <a:t>ხელშეწყობის</a:t>
            </a:r>
            <a:r>
              <a:rPr lang="en-US" sz="1200" dirty="0" smtClean="0"/>
              <a:t> </a:t>
            </a:r>
            <a:r>
              <a:rPr lang="en-US" sz="1200" dirty="0" err="1" smtClean="0"/>
              <a:t>ორგანიზაცია</a:t>
            </a:r>
            <a:r>
              <a:rPr lang="en-US" sz="1200" dirty="0" smtClean="0"/>
              <a:t> </a:t>
            </a:r>
          </a:p>
          <a:p>
            <a:r>
              <a:rPr lang="en-US" sz="1200" dirty="0" smtClean="0"/>
              <a:t>ANSWER - </a:t>
            </a:r>
            <a:r>
              <a:rPr lang="en-US" sz="1200" dirty="0" err="1" smtClean="0"/>
              <a:t>სოციალური</a:t>
            </a:r>
            <a:r>
              <a:rPr lang="en-US" sz="1200" dirty="0" smtClean="0"/>
              <a:t> </a:t>
            </a:r>
            <a:r>
              <a:rPr lang="en-US" sz="1200" dirty="0" err="1" smtClean="0"/>
              <a:t>მუშაობის</a:t>
            </a:r>
            <a:r>
              <a:rPr lang="en-US" sz="1200" dirty="0" smtClean="0"/>
              <a:t> </a:t>
            </a:r>
            <a:r>
              <a:rPr lang="en-US" sz="1200" dirty="0" err="1" smtClean="0"/>
              <a:t>განთლების</a:t>
            </a:r>
            <a:r>
              <a:rPr lang="en-US" sz="1200" dirty="0" smtClean="0"/>
              <a:t> </a:t>
            </a:r>
            <a:r>
              <a:rPr lang="en-US" sz="1200" dirty="0" err="1" smtClean="0"/>
              <a:t>და</a:t>
            </a:r>
            <a:r>
              <a:rPr lang="en-US" sz="1200" dirty="0" smtClean="0"/>
              <a:t> </a:t>
            </a:r>
            <a:r>
              <a:rPr lang="en-US" sz="1200" dirty="0" err="1" smtClean="0"/>
              <a:t>კვლევის</a:t>
            </a:r>
            <a:r>
              <a:rPr lang="en-US" sz="1200" dirty="0" smtClean="0"/>
              <a:t> </a:t>
            </a:r>
            <a:r>
              <a:rPr lang="en-US" sz="1200" dirty="0" err="1" smtClean="0"/>
              <a:t>ქსელი</a:t>
            </a:r>
            <a:endParaRPr lang="en-US" sz="1200" dirty="0" smtClean="0"/>
          </a:p>
          <a:p>
            <a:r>
              <a:rPr lang="en-US" sz="1200" dirty="0" smtClean="0"/>
              <a:t>SSWR - </a:t>
            </a:r>
            <a:r>
              <a:rPr lang="en-US" sz="1200" dirty="0" err="1" smtClean="0"/>
              <a:t>სოციალური</a:t>
            </a:r>
            <a:r>
              <a:rPr lang="en-US" sz="1200" dirty="0" smtClean="0"/>
              <a:t> </a:t>
            </a:r>
            <a:r>
              <a:rPr lang="en-US" sz="1200" dirty="0" err="1" smtClean="0"/>
              <a:t>მუშაობის</a:t>
            </a:r>
            <a:r>
              <a:rPr lang="en-US" sz="1200" dirty="0" smtClean="0"/>
              <a:t> </a:t>
            </a:r>
            <a:r>
              <a:rPr lang="en-US" sz="1200" dirty="0" err="1" smtClean="0"/>
              <a:t>და</a:t>
            </a:r>
            <a:r>
              <a:rPr lang="en-US" sz="1200" dirty="0" smtClean="0"/>
              <a:t> </a:t>
            </a:r>
            <a:r>
              <a:rPr lang="en-US" sz="1200" dirty="0" err="1" smtClean="0"/>
              <a:t>კვლევის</a:t>
            </a:r>
            <a:r>
              <a:rPr lang="en-US" sz="1200" dirty="0" smtClean="0"/>
              <a:t> </a:t>
            </a:r>
            <a:r>
              <a:rPr lang="en-US" sz="1200" dirty="0" err="1" smtClean="0"/>
              <a:t>საზოგადოება</a:t>
            </a:r>
            <a:r>
              <a:rPr lang="en-US" sz="1200" dirty="0" smtClean="0"/>
              <a:t> </a:t>
            </a:r>
          </a:p>
          <a:p>
            <a:r>
              <a:rPr lang="en-US" sz="1200" dirty="0"/>
              <a:t>IFSW, IASSW</a:t>
            </a:r>
          </a:p>
          <a:p>
            <a:r>
              <a:rPr lang="en-US" sz="1200" dirty="0" smtClean="0"/>
              <a:t>NASW </a:t>
            </a:r>
            <a:r>
              <a:rPr lang="en-US" sz="1200" dirty="0" err="1" smtClean="0"/>
              <a:t>და</a:t>
            </a:r>
            <a:r>
              <a:rPr lang="en-US" sz="1200" dirty="0" smtClean="0"/>
              <a:t> </a:t>
            </a:r>
            <a:r>
              <a:rPr lang="en-US" sz="1200" dirty="0" err="1" smtClean="0"/>
              <a:t>ა.შ</a:t>
            </a:r>
            <a:r>
              <a:rPr lang="en-US" sz="1200" dirty="0" smtClean="0"/>
              <a:t>. </a:t>
            </a:r>
          </a:p>
          <a:p>
            <a:r>
              <a:rPr lang="en-US" sz="1200" dirty="0" smtClean="0"/>
              <a:t>SSSW - </a:t>
            </a:r>
            <a:r>
              <a:rPr lang="en-US" sz="1200" dirty="0" err="1" smtClean="0"/>
              <a:t>შვეციის</a:t>
            </a:r>
            <a:r>
              <a:rPr lang="en-US" sz="1200" dirty="0" smtClean="0"/>
              <a:t> </a:t>
            </a:r>
            <a:r>
              <a:rPr lang="en-US" sz="1200" dirty="0" err="1" smtClean="0"/>
              <a:t>სოციალურ</a:t>
            </a:r>
            <a:r>
              <a:rPr lang="en-US" sz="1200" dirty="0" smtClean="0"/>
              <a:t> </a:t>
            </a:r>
            <a:r>
              <a:rPr lang="en-US" sz="1200" dirty="0" err="1" smtClean="0"/>
              <a:t>მუშაკთა</a:t>
            </a:r>
            <a:r>
              <a:rPr lang="en-US" sz="1200" dirty="0" smtClean="0"/>
              <a:t> </a:t>
            </a:r>
            <a:r>
              <a:rPr lang="en-US" sz="1200" dirty="0" err="1" smtClean="0"/>
              <a:t>საზოგადოება</a:t>
            </a:r>
            <a:r>
              <a:rPr lang="en-US" sz="1200" dirty="0" smtClean="0"/>
              <a:t> , 2006 </a:t>
            </a:r>
            <a:r>
              <a:rPr lang="en-US" sz="1200" dirty="0" err="1" smtClean="0"/>
              <a:t>წ</a:t>
            </a:r>
            <a:r>
              <a:rPr lang="en-US" sz="1200" dirty="0" smtClean="0"/>
              <a:t>. 2013წ. </a:t>
            </a:r>
            <a:r>
              <a:rPr lang="en-US" sz="1200" dirty="0" err="1" smtClean="0"/>
              <a:t>სოციალურ</a:t>
            </a:r>
            <a:r>
              <a:rPr lang="en-US" sz="1200" dirty="0" smtClean="0"/>
              <a:t> </a:t>
            </a:r>
            <a:r>
              <a:rPr lang="en-US" sz="1200" dirty="0" err="1" smtClean="0"/>
              <a:t>და</a:t>
            </a:r>
            <a:r>
              <a:rPr lang="en-US" sz="1200" dirty="0" smtClean="0"/>
              <a:t> </a:t>
            </a:r>
            <a:r>
              <a:rPr lang="en-US" sz="1200" dirty="0" err="1" smtClean="0"/>
              <a:t>ჰუმანიტარულ</a:t>
            </a:r>
            <a:r>
              <a:rPr lang="en-US" sz="1200" dirty="0" smtClean="0"/>
              <a:t> </a:t>
            </a:r>
            <a:r>
              <a:rPr lang="en-US" sz="1200" dirty="0" err="1" smtClean="0"/>
              <a:t>მეცნიერებათა</a:t>
            </a:r>
            <a:r>
              <a:rPr lang="en-US" sz="1200" dirty="0" smtClean="0"/>
              <a:t> </a:t>
            </a:r>
            <a:r>
              <a:rPr lang="en-US" sz="1200" dirty="0" err="1" smtClean="0"/>
              <a:t>აკადემიის</a:t>
            </a:r>
            <a:r>
              <a:rPr lang="en-US" sz="1200" dirty="0" smtClean="0"/>
              <a:t> </a:t>
            </a:r>
            <a:r>
              <a:rPr lang="en-US" sz="1200" dirty="0" err="1" smtClean="0"/>
              <a:t>წევრი</a:t>
            </a:r>
            <a:r>
              <a:rPr lang="en-US" sz="1200" dirty="0" smtClean="0"/>
              <a:t> </a:t>
            </a:r>
            <a:r>
              <a:rPr lang="en-US" sz="1200" dirty="0" err="1" smtClean="0"/>
              <a:t>გახდა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167503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რა</a:t>
            </a:r>
            <a:r>
              <a:rPr lang="en-US" dirty="0" smtClean="0"/>
              <a:t> </a:t>
            </a:r>
            <a:r>
              <a:rPr lang="en-US" dirty="0" err="1" smtClean="0"/>
              <a:t>უნდა</a:t>
            </a:r>
            <a:r>
              <a:rPr lang="en-US" dirty="0" smtClean="0"/>
              <a:t> </a:t>
            </a:r>
            <a:r>
              <a:rPr lang="en-US" dirty="0" err="1" smtClean="0"/>
              <a:t>გავაკეთოთ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სადოქტორო</a:t>
            </a:r>
            <a:r>
              <a:rPr lang="en-US" dirty="0" smtClean="0"/>
              <a:t> </a:t>
            </a:r>
            <a:r>
              <a:rPr lang="en-US" dirty="0" err="1" smtClean="0"/>
              <a:t>პროგრამის</a:t>
            </a:r>
            <a:r>
              <a:rPr lang="en-US" dirty="0" smtClean="0"/>
              <a:t> </a:t>
            </a:r>
            <a:r>
              <a:rPr lang="en-US" dirty="0" err="1" smtClean="0"/>
              <a:t>გაძლიერება</a:t>
            </a:r>
            <a:r>
              <a:rPr lang="en-US" dirty="0" smtClean="0"/>
              <a:t> / </a:t>
            </a:r>
            <a:r>
              <a:rPr lang="en-US" dirty="0" err="1" smtClean="0"/>
              <a:t>მაღალი</a:t>
            </a:r>
            <a:r>
              <a:rPr lang="en-US" dirty="0" smtClean="0"/>
              <a:t> </a:t>
            </a:r>
            <a:r>
              <a:rPr lang="en-US" dirty="0" err="1" smtClean="0"/>
              <a:t>დონის</a:t>
            </a:r>
            <a:r>
              <a:rPr lang="en-US" dirty="0" smtClean="0"/>
              <a:t> </a:t>
            </a:r>
            <a:r>
              <a:rPr lang="en-US" dirty="0" err="1" smtClean="0"/>
              <a:t>მეცნიერული</a:t>
            </a:r>
            <a:r>
              <a:rPr lang="en-US" dirty="0" smtClean="0"/>
              <a:t> </a:t>
            </a:r>
            <a:r>
              <a:rPr lang="en-US" dirty="0" err="1" smtClean="0"/>
              <a:t>კვლევის</a:t>
            </a:r>
            <a:r>
              <a:rPr lang="en-US" dirty="0" smtClean="0"/>
              <a:t> </a:t>
            </a:r>
            <a:r>
              <a:rPr lang="en-US" dirty="0" err="1" smtClean="0"/>
              <a:t>წარმოება</a:t>
            </a:r>
            <a:endParaRPr lang="en-US" dirty="0" smtClean="0"/>
          </a:p>
          <a:p>
            <a:r>
              <a:rPr lang="en-US" dirty="0" err="1" smtClean="0"/>
              <a:t>აკადემიურ</a:t>
            </a:r>
            <a:r>
              <a:rPr lang="en-US" dirty="0" smtClean="0"/>
              <a:t> </a:t>
            </a:r>
            <a:r>
              <a:rPr lang="en-US" dirty="0" err="1" smtClean="0"/>
              <a:t>წრეებში</a:t>
            </a:r>
            <a:r>
              <a:rPr lang="en-US" dirty="0" smtClean="0"/>
              <a:t> </a:t>
            </a:r>
            <a:r>
              <a:rPr lang="en-US" dirty="0" err="1" smtClean="0"/>
              <a:t>აღიარება</a:t>
            </a:r>
            <a:endParaRPr lang="en-US" dirty="0" smtClean="0"/>
          </a:p>
          <a:p>
            <a:r>
              <a:rPr lang="en-US" dirty="0" err="1" smtClean="0"/>
              <a:t>უნივერსიტეტში</a:t>
            </a:r>
            <a:r>
              <a:rPr lang="en-US" dirty="0" smtClean="0"/>
              <a:t> - </a:t>
            </a:r>
            <a:r>
              <a:rPr lang="en-US" dirty="0" err="1" smtClean="0"/>
              <a:t>მულტიდისციპლინური</a:t>
            </a:r>
            <a:r>
              <a:rPr lang="en-US" dirty="0" smtClean="0"/>
              <a:t>/</a:t>
            </a:r>
            <a:r>
              <a:rPr lang="en-US" dirty="0" err="1" smtClean="0"/>
              <a:t>ტრანსდისციპლნური</a:t>
            </a:r>
            <a:r>
              <a:rPr lang="en-US" dirty="0" smtClean="0"/>
              <a:t> </a:t>
            </a:r>
            <a:r>
              <a:rPr lang="en-US" dirty="0" err="1" smtClean="0"/>
              <a:t>მეცნიერული</a:t>
            </a:r>
            <a:r>
              <a:rPr lang="en-US" dirty="0" smtClean="0"/>
              <a:t> </a:t>
            </a:r>
            <a:r>
              <a:rPr lang="en-US" dirty="0" err="1" smtClean="0"/>
              <a:t>ჯგუფების</a:t>
            </a:r>
            <a:r>
              <a:rPr lang="en-US" dirty="0" smtClean="0"/>
              <a:t> </a:t>
            </a:r>
            <a:r>
              <a:rPr lang="en-US" dirty="0" err="1" smtClean="0"/>
              <a:t>შექმნა</a:t>
            </a:r>
            <a:r>
              <a:rPr lang="en-US" dirty="0" smtClean="0"/>
              <a:t> </a:t>
            </a:r>
            <a:r>
              <a:rPr lang="en-US" dirty="0" err="1" smtClean="0"/>
              <a:t>და</a:t>
            </a:r>
            <a:r>
              <a:rPr lang="en-US" dirty="0" smtClean="0"/>
              <a:t> </a:t>
            </a:r>
            <a:r>
              <a:rPr lang="en-US" dirty="0" err="1" smtClean="0"/>
              <a:t>კველვითი</a:t>
            </a:r>
            <a:r>
              <a:rPr lang="en-US" dirty="0" smtClean="0"/>
              <a:t> </a:t>
            </a:r>
            <a:r>
              <a:rPr lang="en-US" dirty="0" err="1" smtClean="0"/>
              <a:t>კულტურის</a:t>
            </a:r>
            <a:r>
              <a:rPr lang="en-US" dirty="0" smtClean="0"/>
              <a:t> </a:t>
            </a:r>
            <a:r>
              <a:rPr lang="en-US" dirty="0" err="1" smtClean="0"/>
              <a:t>განვითარება</a:t>
            </a:r>
            <a:r>
              <a:rPr lang="en-US" dirty="0" smtClean="0"/>
              <a:t>, </a:t>
            </a:r>
            <a:r>
              <a:rPr lang="en-US" dirty="0" err="1" smtClean="0"/>
              <a:t>კვევითი</a:t>
            </a:r>
            <a:r>
              <a:rPr lang="en-US" dirty="0" smtClean="0"/>
              <a:t> </a:t>
            </a:r>
            <a:r>
              <a:rPr lang="en-US" dirty="0" err="1" smtClean="0"/>
              <a:t>ცენტრები</a:t>
            </a:r>
            <a:endParaRPr lang="en-US" dirty="0" smtClean="0"/>
          </a:p>
          <a:p>
            <a:r>
              <a:rPr lang="en-US" dirty="0" err="1" smtClean="0"/>
              <a:t>სახელმწიფო</a:t>
            </a:r>
            <a:r>
              <a:rPr lang="en-US" dirty="0" smtClean="0"/>
              <a:t> </a:t>
            </a:r>
            <a:r>
              <a:rPr lang="en-US" dirty="0" err="1" smtClean="0"/>
              <a:t>დონეზე</a:t>
            </a:r>
            <a:r>
              <a:rPr lang="en-US" dirty="0" smtClean="0"/>
              <a:t> </a:t>
            </a:r>
            <a:r>
              <a:rPr lang="en-US" dirty="0" err="1" smtClean="0"/>
              <a:t>ადვოკატობა</a:t>
            </a:r>
            <a:r>
              <a:rPr lang="en-US" dirty="0" smtClean="0"/>
              <a:t>:  </a:t>
            </a:r>
            <a:r>
              <a:rPr lang="en-US" dirty="0" err="1" smtClean="0"/>
              <a:t>სოციალური</a:t>
            </a:r>
            <a:r>
              <a:rPr lang="en-US" dirty="0" smtClean="0"/>
              <a:t> </a:t>
            </a:r>
            <a:r>
              <a:rPr lang="en-US" dirty="0" err="1" smtClean="0"/>
              <a:t>პოლიტიკის</a:t>
            </a:r>
            <a:r>
              <a:rPr lang="en-US" dirty="0" smtClean="0"/>
              <a:t> </a:t>
            </a:r>
            <a:r>
              <a:rPr lang="en-US" dirty="0" err="1" smtClean="0"/>
              <a:t>მეცნიერული</a:t>
            </a:r>
            <a:r>
              <a:rPr lang="en-US" dirty="0" smtClean="0"/>
              <a:t> </a:t>
            </a:r>
            <a:r>
              <a:rPr lang="en-US" dirty="0" err="1" smtClean="0"/>
              <a:t>საფუძვლები</a:t>
            </a:r>
            <a:r>
              <a:rPr lang="en-US" dirty="0" smtClean="0"/>
              <a:t>, </a:t>
            </a:r>
            <a:r>
              <a:rPr lang="en-US" dirty="0" err="1" smtClean="0"/>
              <a:t>ეფექტური</a:t>
            </a:r>
            <a:r>
              <a:rPr lang="en-US" dirty="0" smtClean="0"/>
              <a:t> </a:t>
            </a:r>
            <a:r>
              <a:rPr lang="en-US" dirty="0" err="1" smtClean="0"/>
              <a:t>საჯარო</a:t>
            </a:r>
            <a:r>
              <a:rPr lang="en-US" dirty="0" smtClean="0"/>
              <a:t> </a:t>
            </a:r>
            <a:r>
              <a:rPr lang="en-US" dirty="0" err="1" smtClean="0"/>
              <a:t>პოლიტიკა</a:t>
            </a:r>
            <a:r>
              <a:rPr lang="en-US" dirty="0" smtClean="0"/>
              <a:t>, </a:t>
            </a:r>
            <a:r>
              <a:rPr lang="en-US" dirty="0" err="1" smtClean="0"/>
              <a:t>სოციალური</a:t>
            </a:r>
            <a:r>
              <a:rPr lang="en-US" dirty="0" smtClean="0"/>
              <a:t> </a:t>
            </a:r>
            <a:r>
              <a:rPr lang="en-US" dirty="0" err="1" smtClean="0"/>
              <a:t>კეთილდღეობის</a:t>
            </a:r>
            <a:r>
              <a:rPr lang="en-US" dirty="0" smtClean="0"/>
              <a:t> </a:t>
            </a:r>
            <a:r>
              <a:rPr lang="en-US" dirty="0" err="1" smtClean="0"/>
              <a:t>პროგრამები</a:t>
            </a:r>
            <a:r>
              <a:rPr lang="en-US" dirty="0" smtClean="0"/>
              <a:t>, </a:t>
            </a:r>
            <a:r>
              <a:rPr lang="en-US" dirty="0" err="1" smtClean="0"/>
              <a:t>პრაქტიკა</a:t>
            </a:r>
            <a:endParaRPr lang="en-US" dirty="0"/>
          </a:p>
          <a:p>
            <a:r>
              <a:rPr lang="en-US" dirty="0" err="1" smtClean="0"/>
              <a:t>სამეცნიერო</a:t>
            </a:r>
            <a:r>
              <a:rPr lang="en-US" dirty="0" smtClean="0"/>
              <a:t> </a:t>
            </a:r>
            <a:r>
              <a:rPr lang="en-US" dirty="0" err="1" smtClean="0"/>
              <a:t>ფონდების</a:t>
            </a:r>
            <a:r>
              <a:rPr lang="en-US" dirty="0" smtClean="0"/>
              <a:t> </a:t>
            </a:r>
            <a:r>
              <a:rPr lang="en-US" dirty="0" err="1" smtClean="0"/>
              <a:t>შექმნა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47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სოციალური</a:t>
            </a:r>
            <a:r>
              <a:rPr lang="en-US" dirty="0" smtClean="0"/>
              <a:t> </a:t>
            </a:r>
            <a:r>
              <a:rPr lang="en-US" dirty="0" err="1" smtClean="0"/>
              <a:t>მუშაობა</a:t>
            </a:r>
            <a:r>
              <a:rPr lang="en-US" dirty="0" smtClean="0"/>
              <a:t>, </a:t>
            </a:r>
            <a:r>
              <a:rPr lang="en-US" dirty="0" err="1" smtClean="0"/>
              <a:t>როგორც</a:t>
            </a:r>
            <a:r>
              <a:rPr lang="en-US" dirty="0" smtClean="0"/>
              <a:t> </a:t>
            </a:r>
            <a:r>
              <a:rPr lang="en-US" dirty="0" err="1" smtClean="0"/>
              <a:t>პრაქტიკა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უწყვეტი</a:t>
            </a:r>
            <a:r>
              <a:rPr lang="en-US" dirty="0" smtClean="0"/>
              <a:t> </a:t>
            </a:r>
            <a:r>
              <a:rPr lang="en-US" dirty="0" err="1" smtClean="0"/>
              <a:t>განათლების</a:t>
            </a:r>
            <a:r>
              <a:rPr lang="en-US" dirty="0" smtClean="0"/>
              <a:t> </a:t>
            </a:r>
            <a:r>
              <a:rPr lang="en-US" dirty="0" err="1" smtClean="0"/>
              <a:t>პროგრამები</a:t>
            </a:r>
            <a:endParaRPr lang="en-US" dirty="0" smtClean="0"/>
          </a:p>
          <a:p>
            <a:r>
              <a:rPr lang="en-US" dirty="0" err="1" smtClean="0"/>
              <a:t>პროფესიული</a:t>
            </a:r>
            <a:r>
              <a:rPr lang="en-US" dirty="0" smtClean="0"/>
              <a:t> </a:t>
            </a:r>
            <a:r>
              <a:rPr lang="en-US" dirty="0" err="1" smtClean="0"/>
              <a:t>დოქტორატურა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კავშირი</a:t>
            </a:r>
            <a:r>
              <a:rPr lang="en-US" dirty="0" smtClean="0"/>
              <a:t> </a:t>
            </a:r>
            <a:r>
              <a:rPr lang="en-US" dirty="0" err="1" smtClean="0"/>
              <a:t>მეცნიერებასა</a:t>
            </a:r>
            <a:r>
              <a:rPr lang="en-US" dirty="0" smtClean="0"/>
              <a:t> </a:t>
            </a:r>
            <a:r>
              <a:rPr lang="en-US" dirty="0" err="1" smtClean="0"/>
              <a:t>და</a:t>
            </a:r>
            <a:r>
              <a:rPr lang="en-US" dirty="0" smtClean="0"/>
              <a:t> </a:t>
            </a:r>
            <a:r>
              <a:rPr lang="en-US" dirty="0" err="1" smtClean="0"/>
              <a:t>პრაქტიკას</a:t>
            </a:r>
            <a:r>
              <a:rPr lang="en-US" dirty="0" smtClean="0"/>
              <a:t> </a:t>
            </a:r>
            <a:r>
              <a:rPr lang="en-US" dirty="0" err="1" smtClean="0"/>
              <a:t>შორის</a:t>
            </a:r>
            <a:r>
              <a:rPr lang="en-US" dirty="0" smtClean="0"/>
              <a:t>. - </a:t>
            </a:r>
            <a:r>
              <a:rPr lang="en-US" dirty="0" err="1" smtClean="0"/>
              <a:t>სააგენტოზე</a:t>
            </a:r>
            <a:r>
              <a:rPr lang="en-US" dirty="0" smtClean="0"/>
              <a:t> </a:t>
            </a:r>
            <a:r>
              <a:rPr lang="en-US" dirty="0" err="1" smtClean="0"/>
              <a:t>დაფუძნებული</a:t>
            </a:r>
            <a:r>
              <a:rPr lang="en-US" dirty="0" smtClean="0"/>
              <a:t> </a:t>
            </a:r>
            <a:r>
              <a:rPr lang="en-US" dirty="0" err="1" smtClean="0"/>
              <a:t>კვლევები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პრაქტიკოსების</a:t>
            </a:r>
            <a:r>
              <a:rPr lang="en-US" dirty="0" smtClean="0"/>
              <a:t> </a:t>
            </a:r>
            <a:r>
              <a:rPr lang="en-US" dirty="0" err="1" smtClean="0"/>
              <a:t>ჩართვა</a:t>
            </a:r>
            <a:r>
              <a:rPr lang="en-US" dirty="0" smtClean="0"/>
              <a:t> </a:t>
            </a:r>
            <a:r>
              <a:rPr lang="en-US" dirty="0" err="1" smtClean="0"/>
              <a:t>კვლევით</a:t>
            </a:r>
            <a:r>
              <a:rPr lang="en-US" dirty="0" smtClean="0"/>
              <a:t> </a:t>
            </a:r>
            <a:r>
              <a:rPr lang="en-US" dirty="0" err="1" smtClean="0"/>
              <a:t>საქმინობებში</a:t>
            </a:r>
            <a:r>
              <a:rPr lang="en-US" dirty="0" smtClean="0"/>
              <a:t> - </a:t>
            </a:r>
            <a:r>
              <a:rPr lang="en-US" dirty="0" err="1" smtClean="0"/>
              <a:t>მტკიცებულებებზე</a:t>
            </a:r>
            <a:r>
              <a:rPr lang="en-US" dirty="0" smtClean="0"/>
              <a:t> </a:t>
            </a:r>
            <a:r>
              <a:rPr lang="en-US" dirty="0" err="1" smtClean="0"/>
              <a:t>დაფუძნებული</a:t>
            </a:r>
            <a:r>
              <a:rPr lang="en-US" dirty="0" smtClean="0"/>
              <a:t> </a:t>
            </a:r>
            <a:r>
              <a:rPr lang="en-US" dirty="0" err="1" smtClean="0"/>
              <a:t>პრაქტიკის</a:t>
            </a:r>
            <a:r>
              <a:rPr lang="en-US" dirty="0" smtClean="0"/>
              <a:t> </a:t>
            </a:r>
            <a:r>
              <a:rPr lang="en-US" dirty="0" err="1" smtClean="0"/>
              <a:t>განხორციელება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პრაქტიკოსების</a:t>
            </a:r>
            <a:r>
              <a:rPr lang="en-US" dirty="0" smtClean="0"/>
              <a:t> </a:t>
            </a:r>
            <a:r>
              <a:rPr lang="en-US" dirty="0" err="1" smtClean="0"/>
              <a:t>ჩართვა</a:t>
            </a:r>
            <a:r>
              <a:rPr lang="en-US" dirty="0" smtClean="0"/>
              <a:t> </a:t>
            </a:r>
            <a:r>
              <a:rPr lang="en-US" dirty="0" err="1" smtClean="0"/>
              <a:t>სწალებაში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561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სოციალური</a:t>
            </a:r>
            <a:r>
              <a:rPr lang="en-US" dirty="0" smtClean="0"/>
              <a:t> </a:t>
            </a:r>
            <a:r>
              <a:rPr lang="en-US" dirty="0" err="1" smtClean="0"/>
              <a:t>მუშაობა</a:t>
            </a:r>
            <a:r>
              <a:rPr lang="en-US" dirty="0" smtClean="0"/>
              <a:t> - </a:t>
            </a:r>
            <a:r>
              <a:rPr lang="en-US" dirty="0" err="1" smtClean="0"/>
              <a:t>გლობალური</a:t>
            </a:r>
            <a:r>
              <a:rPr lang="en-US" dirty="0" smtClean="0"/>
              <a:t> </a:t>
            </a:r>
            <a:r>
              <a:rPr lang="en-US" dirty="0" err="1" smtClean="0"/>
              <a:t>პროფესია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ინტერკულტურული</a:t>
            </a:r>
            <a:r>
              <a:rPr lang="en-US" dirty="0" smtClean="0"/>
              <a:t>, </a:t>
            </a:r>
            <a:r>
              <a:rPr lang="en-US" dirty="0" err="1" smtClean="0"/>
              <a:t>შედარებითი</a:t>
            </a:r>
            <a:r>
              <a:rPr lang="en-US" dirty="0" smtClean="0"/>
              <a:t> </a:t>
            </a:r>
            <a:r>
              <a:rPr lang="en-US" dirty="0" err="1" smtClean="0"/>
              <a:t>კვლევების</a:t>
            </a:r>
            <a:r>
              <a:rPr lang="en-US" dirty="0" smtClean="0"/>
              <a:t> </a:t>
            </a:r>
          </a:p>
          <a:p>
            <a:pPr indent="0"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ხელშეწყობა</a:t>
            </a:r>
            <a:r>
              <a:rPr lang="en-US" dirty="0" smtClean="0"/>
              <a:t>, </a:t>
            </a:r>
            <a:r>
              <a:rPr lang="en-US" dirty="0" err="1" smtClean="0"/>
              <a:t>მეთოდოლოგიური</a:t>
            </a:r>
            <a:r>
              <a:rPr lang="en-US" dirty="0" smtClean="0"/>
              <a:t> </a:t>
            </a:r>
            <a:r>
              <a:rPr lang="en-US" dirty="0" err="1" smtClean="0"/>
              <a:t>ინოვაციების</a:t>
            </a:r>
            <a:r>
              <a:rPr lang="en-US" dirty="0" smtClean="0"/>
              <a:t> </a:t>
            </a:r>
          </a:p>
          <a:p>
            <a:pPr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განვითარება</a:t>
            </a:r>
            <a:r>
              <a:rPr lang="en-US" dirty="0" smtClean="0"/>
              <a:t> </a:t>
            </a:r>
            <a:r>
              <a:rPr lang="en-US" dirty="0" err="1" smtClean="0"/>
              <a:t>და</a:t>
            </a:r>
            <a:r>
              <a:rPr lang="en-US" dirty="0" smtClean="0"/>
              <a:t> </a:t>
            </a:r>
            <a:r>
              <a:rPr lang="en-US" dirty="0" err="1" smtClean="0"/>
              <a:t>არა</a:t>
            </a:r>
            <a:r>
              <a:rPr lang="en-US" dirty="0" smtClean="0"/>
              <a:t> </a:t>
            </a:r>
            <a:r>
              <a:rPr lang="en-US" dirty="0" err="1" smtClean="0"/>
              <a:t>მხოლოდ</a:t>
            </a:r>
            <a:r>
              <a:rPr lang="en-US" dirty="0" smtClean="0"/>
              <a:t> </a:t>
            </a:r>
            <a:r>
              <a:rPr lang="en-US" dirty="0" err="1" smtClean="0"/>
              <a:t>სხვადასხვა</a:t>
            </a:r>
            <a:r>
              <a:rPr lang="en-US" dirty="0" smtClean="0"/>
              <a:t> </a:t>
            </a:r>
          </a:p>
          <a:p>
            <a:pPr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კეთილდღეობის</a:t>
            </a:r>
            <a:r>
              <a:rPr lang="en-US" dirty="0" smtClean="0"/>
              <a:t> </a:t>
            </a:r>
            <a:r>
              <a:rPr lang="en-US" dirty="0" err="1" smtClean="0"/>
              <a:t>სისტემების</a:t>
            </a:r>
            <a:r>
              <a:rPr lang="en-US" dirty="0" smtClean="0"/>
              <a:t> </a:t>
            </a:r>
            <a:r>
              <a:rPr lang="en-US" dirty="0" err="1" smtClean="0"/>
              <a:t>შედარება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საერთო</a:t>
            </a:r>
            <a:r>
              <a:rPr lang="en-US" dirty="0" smtClean="0"/>
              <a:t> </a:t>
            </a:r>
            <a:r>
              <a:rPr lang="en-US" dirty="0" err="1" smtClean="0"/>
              <a:t>ცოდნის</a:t>
            </a:r>
            <a:r>
              <a:rPr lang="en-US" dirty="0" smtClean="0"/>
              <a:t> </a:t>
            </a:r>
            <a:r>
              <a:rPr lang="en-US" dirty="0" err="1" smtClean="0"/>
              <a:t>განვითარება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საერთაშორისო</a:t>
            </a:r>
            <a:r>
              <a:rPr lang="en-US" dirty="0" smtClean="0"/>
              <a:t> </a:t>
            </a:r>
            <a:r>
              <a:rPr lang="en-US" dirty="0" err="1" smtClean="0"/>
              <a:t>სოციალური</a:t>
            </a:r>
            <a:r>
              <a:rPr lang="en-US" dirty="0" smtClean="0"/>
              <a:t> </a:t>
            </a:r>
            <a:r>
              <a:rPr lang="en-US" dirty="0" err="1" smtClean="0"/>
              <a:t>მუშაობის</a:t>
            </a:r>
            <a:r>
              <a:rPr lang="en-US" dirty="0" smtClean="0"/>
              <a:t> </a:t>
            </a:r>
            <a:r>
              <a:rPr lang="en-US" dirty="0" err="1" smtClean="0"/>
              <a:t>სწავლების</a:t>
            </a:r>
            <a:r>
              <a:rPr lang="en-US" dirty="0" smtClean="0"/>
              <a:t> </a:t>
            </a:r>
          </a:p>
          <a:p>
            <a:pPr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დანერგვა</a:t>
            </a:r>
            <a:r>
              <a:rPr lang="en-US" dirty="0" smtClean="0"/>
              <a:t> </a:t>
            </a:r>
            <a:r>
              <a:rPr lang="en-US" dirty="0" err="1" smtClean="0"/>
              <a:t>უნივერსიტეტებში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489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ka-GE" dirty="0" smtClean="0"/>
          </a:p>
          <a:p>
            <a:pPr>
              <a:buNone/>
            </a:pPr>
            <a:endParaRPr lang="ka-GE" dirty="0" smtClean="0"/>
          </a:p>
          <a:p>
            <a:pPr>
              <a:buNone/>
            </a:pPr>
            <a:endParaRPr lang="ka-GE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ka-GE" b="1" dirty="0" smtClean="0"/>
              <a:t>დიდი მადლობა ყურადღებისთვის!</a:t>
            </a:r>
            <a:endParaRPr lang="en-US" b="1" dirty="0"/>
          </a:p>
        </p:txBody>
      </p:sp>
      <p:pic>
        <p:nvPicPr>
          <p:cNvPr id="1026" name="Picture 2" descr="D:\C DISK\Desktop\GASW confrrance\PPT\ppt შაბლონები\Copy of gasw baneri FIN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17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3210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254654"/>
            <a:ext cx="6400800" cy="1900026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სოციალური</a:t>
            </a:r>
            <a:r>
              <a:rPr lang="en-US" sz="2800" dirty="0" smtClean="0"/>
              <a:t> </a:t>
            </a:r>
            <a:r>
              <a:rPr lang="en-US" sz="2800" dirty="0" err="1" smtClean="0"/>
              <a:t>მუშაობის</a:t>
            </a:r>
            <a:r>
              <a:rPr lang="en-US" sz="2800" dirty="0" smtClean="0"/>
              <a:t> </a:t>
            </a:r>
            <a:r>
              <a:rPr lang="en-US" sz="2800" dirty="0" err="1" smtClean="0"/>
              <a:t>განათლება</a:t>
            </a:r>
            <a:r>
              <a:rPr lang="en-US" sz="2800" dirty="0" smtClean="0"/>
              <a:t>: </a:t>
            </a:r>
            <a:r>
              <a:rPr lang="en-US" sz="2800" dirty="0" err="1" smtClean="0"/>
              <a:t>საერთაშორისო</a:t>
            </a:r>
            <a:r>
              <a:rPr lang="en-US" sz="2800" dirty="0" smtClean="0"/>
              <a:t> </a:t>
            </a:r>
            <a:r>
              <a:rPr lang="en-US" sz="2800" dirty="0" err="1" smtClean="0"/>
              <a:t>და</a:t>
            </a:r>
            <a:r>
              <a:rPr lang="en-US" sz="2800" dirty="0" smtClean="0"/>
              <a:t> </a:t>
            </a:r>
            <a:r>
              <a:rPr lang="en-US" sz="2800" dirty="0" err="1" smtClean="0"/>
              <a:t>ადგილობრივი</a:t>
            </a:r>
            <a:r>
              <a:rPr lang="en-US" sz="2800" dirty="0" smtClean="0"/>
              <a:t> </a:t>
            </a:r>
            <a:r>
              <a:rPr lang="en-US" sz="2800" dirty="0" err="1" smtClean="0"/>
              <a:t>პერსპექტივა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8999"/>
            <a:ext cx="6400800" cy="1992345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err="1" smtClean="0"/>
              <a:t>შორენა</a:t>
            </a:r>
            <a:r>
              <a:rPr lang="en-US" b="1" dirty="0" smtClean="0"/>
              <a:t> </a:t>
            </a:r>
            <a:r>
              <a:rPr lang="en-US" b="1" dirty="0" err="1" smtClean="0"/>
              <a:t>საძაგლიშვილი</a:t>
            </a:r>
            <a:endParaRPr lang="en-US" b="1" dirty="0" smtClean="0"/>
          </a:p>
          <a:p>
            <a:r>
              <a:rPr lang="en-US" b="1" dirty="0" err="1" smtClean="0"/>
              <a:t>მეცნიერებათა</a:t>
            </a:r>
            <a:r>
              <a:rPr lang="en-US" b="1" dirty="0" smtClean="0"/>
              <a:t> </a:t>
            </a:r>
            <a:r>
              <a:rPr lang="en-US" b="1" dirty="0" err="1" smtClean="0"/>
              <a:t>დოქტორი</a:t>
            </a:r>
            <a:r>
              <a:rPr lang="en-US" b="1" dirty="0" smtClean="0"/>
              <a:t>, </a:t>
            </a:r>
            <a:r>
              <a:rPr lang="en-US" b="1" dirty="0" err="1" smtClean="0"/>
              <a:t>სოციალური</a:t>
            </a:r>
            <a:r>
              <a:rPr lang="en-US" b="1" dirty="0" smtClean="0"/>
              <a:t> </a:t>
            </a:r>
            <a:r>
              <a:rPr lang="en-US" b="1" dirty="0" err="1" smtClean="0"/>
              <a:t>მუშაობის</a:t>
            </a:r>
            <a:r>
              <a:rPr lang="en-US" b="1" dirty="0" smtClean="0"/>
              <a:t> </a:t>
            </a:r>
            <a:r>
              <a:rPr lang="en-US" b="1" dirty="0" err="1" smtClean="0"/>
              <a:t>მაგისტრი</a:t>
            </a:r>
            <a:endParaRPr lang="en-US" b="1" dirty="0" smtClean="0"/>
          </a:p>
          <a:p>
            <a:r>
              <a:rPr lang="en-US" b="1" dirty="0" err="1" smtClean="0"/>
              <a:t>ილიას</a:t>
            </a:r>
            <a:r>
              <a:rPr lang="en-US" b="1" dirty="0" smtClean="0"/>
              <a:t> </a:t>
            </a:r>
            <a:r>
              <a:rPr lang="en-US" b="1" dirty="0" err="1" smtClean="0"/>
              <a:t>სახელმწიფო</a:t>
            </a:r>
            <a:r>
              <a:rPr lang="en-US" b="1" dirty="0" smtClean="0"/>
              <a:t> </a:t>
            </a:r>
            <a:r>
              <a:rPr lang="en-US" b="1" dirty="0" err="1" smtClean="0"/>
              <a:t>უნივერსიტეტი</a:t>
            </a:r>
            <a:r>
              <a:rPr lang="en-US" b="1" dirty="0" smtClean="0"/>
              <a:t>, </a:t>
            </a:r>
            <a:r>
              <a:rPr lang="en-US" b="1" dirty="0" err="1" smtClean="0"/>
              <a:t>სამაგისტრო</a:t>
            </a:r>
            <a:r>
              <a:rPr lang="en-US" b="1" dirty="0" smtClean="0"/>
              <a:t> </a:t>
            </a:r>
            <a:r>
              <a:rPr lang="en-US" b="1" dirty="0" err="1" smtClean="0"/>
              <a:t>და</a:t>
            </a:r>
            <a:r>
              <a:rPr lang="en-US" b="1" dirty="0" smtClean="0"/>
              <a:t> </a:t>
            </a:r>
            <a:r>
              <a:rPr lang="en-US" b="1" dirty="0" err="1" smtClean="0"/>
              <a:t>სადოქტორო</a:t>
            </a:r>
            <a:r>
              <a:rPr lang="en-US" b="1" dirty="0" smtClean="0"/>
              <a:t> </a:t>
            </a:r>
            <a:r>
              <a:rPr lang="en-US" b="1" dirty="0" err="1" smtClean="0"/>
              <a:t>პროგრამების</a:t>
            </a:r>
            <a:r>
              <a:rPr lang="en-US" b="1" dirty="0" smtClean="0"/>
              <a:t> </a:t>
            </a:r>
            <a:r>
              <a:rPr lang="en-US" b="1" smtClean="0"/>
              <a:t>ხელმძღვანელი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84012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სამი</a:t>
            </a:r>
            <a:r>
              <a:rPr lang="en-US" dirty="0" smtClean="0"/>
              <a:t> </a:t>
            </a:r>
            <a:r>
              <a:rPr lang="en-US" dirty="0" err="1" smtClean="0"/>
              <a:t>მიმართულება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სოციალური</a:t>
            </a:r>
            <a:r>
              <a:rPr lang="en-US" dirty="0" smtClean="0"/>
              <a:t> </a:t>
            </a:r>
            <a:r>
              <a:rPr lang="en-US" dirty="0" err="1" smtClean="0"/>
              <a:t>მუშაობა</a:t>
            </a:r>
            <a:r>
              <a:rPr lang="en-US" dirty="0" smtClean="0"/>
              <a:t>, </a:t>
            </a:r>
            <a:r>
              <a:rPr lang="en-US" dirty="0" err="1" smtClean="0"/>
              <a:t>როგორც</a:t>
            </a:r>
            <a:r>
              <a:rPr lang="en-US" dirty="0" smtClean="0"/>
              <a:t> </a:t>
            </a:r>
            <a:r>
              <a:rPr lang="en-US" dirty="0" err="1" smtClean="0"/>
              <a:t>მეცნიერება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სოციალური</a:t>
            </a:r>
            <a:r>
              <a:rPr lang="en-US" dirty="0" smtClean="0"/>
              <a:t> </a:t>
            </a:r>
            <a:r>
              <a:rPr lang="en-US" dirty="0" err="1" smtClean="0"/>
              <a:t>მუშაობა</a:t>
            </a:r>
            <a:r>
              <a:rPr lang="en-US" dirty="0" smtClean="0"/>
              <a:t>,  </a:t>
            </a:r>
            <a:r>
              <a:rPr lang="en-US" dirty="0" err="1" smtClean="0"/>
              <a:t>როგორც</a:t>
            </a:r>
            <a:r>
              <a:rPr lang="en-US" dirty="0" smtClean="0"/>
              <a:t> </a:t>
            </a:r>
            <a:r>
              <a:rPr lang="en-US" dirty="0" err="1" smtClean="0"/>
              <a:t>პრაქტიკული</a:t>
            </a:r>
            <a:r>
              <a:rPr lang="en-US" dirty="0" smtClean="0"/>
              <a:t> </a:t>
            </a:r>
          </a:p>
          <a:p>
            <a:pPr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პროფესია</a:t>
            </a:r>
            <a:r>
              <a:rPr lang="en-US" dirty="0" smtClean="0"/>
              <a:t> </a:t>
            </a:r>
          </a:p>
          <a:p>
            <a:r>
              <a:rPr lang="en-US" err="1" smtClean="0"/>
              <a:t>სოციალური</a:t>
            </a:r>
            <a:r>
              <a:rPr lang="en-US" smtClean="0"/>
              <a:t> მუშაობაგლობალური </a:t>
            </a:r>
            <a:endParaRPr lang="en-US" dirty="0" smtClean="0"/>
          </a:p>
          <a:p>
            <a:pPr indent="0"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პროფესია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22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355283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სოციალური</a:t>
            </a:r>
            <a:r>
              <a:rPr lang="en-US" dirty="0" smtClean="0"/>
              <a:t> </a:t>
            </a:r>
            <a:r>
              <a:rPr lang="en-US" dirty="0" err="1" smtClean="0"/>
              <a:t>მუშაობა</a:t>
            </a:r>
            <a:r>
              <a:rPr lang="en-US" dirty="0" smtClean="0"/>
              <a:t>  </a:t>
            </a:r>
            <a:r>
              <a:rPr lang="en-US" dirty="0" err="1" smtClean="0"/>
              <a:t>არის</a:t>
            </a:r>
            <a:r>
              <a:rPr lang="en-US" dirty="0" smtClean="0"/>
              <a:t> </a:t>
            </a:r>
            <a:r>
              <a:rPr lang="en-US" dirty="0" err="1" smtClean="0"/>
              <a:t>თუ</a:t>
            </a:r>
            <a:r>
              <a:rPr lang="en-US" dirty="0" smtClean="0"/>
              <a:t>  </a:t>
            </a:r>
            <a:r>
              <a:rPr lang="en-US" dirty="0" err="1" smtClean="0"/>
              <a:t>არა</a:t>
            </a:r>
            <a:r>
              <a:rPr lang="en-US" dirty="0" smtClean="0"/>
              <a:t> </a:t>
            </a:r>
            <a:r>
              <a:rPr lang="en-US" dirty="0" err="1" smtClean="0"/>
              <a:t>მეცნიერება</a:t>
            </a:r>
            <a:r>
              <a:rPr lang="en-US" dirty="0" smtClean="0"/>
              <a:t> ?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Brekke</a:t>
            </a:r>
            <a:r>
              <a:rPr lang="en-US" dirty="0" smtClean="0"/>
              <a:t> </a:t>
            </a:r>
            <a:r>
              <a:rPr lang="en-US" dirty="0"/>
              <a:t>2012, 2013; </a:t>
            </a:r>
            <a:r>
              <a:rPr lang="en-US" dirty="0" err="1"/>
              <a:t>Sommerfeld</a:t>
            </a:r>
            <a:r>
              <a:rPr lang="en-US" dirty="0"/>
              <a:t>, 2014; Marsh, 2012; </a:t>
            </a:r>
            <a:r>
              <a:rPr lang="en-US" dirty="0" err="1"/>
              <a:t>Anastas</a:t>
            </a:r>
            <a:r>
              <a:rPr lang="en-US" dirty="0"/>
              <a:t>, 2014; Shaw, 2014; </a:t>
            </a:r>
            <a:r>
              <a:rPr lang="en-US" dirty="0" err="1"/>
              <a:t>Longhofer</a:t>
            </a:r>
            <a:r>
              <a:rPr lang="en-US" dirty="0"/>
              <a:t> and </a:t>
            </a:r>
            <a:r>
              <a:rPr lang="en-US" dirty="0" err="1"/>
              <a:t>Floersch</a:t>
            </a:r>
            <a:r>
              <a:rPr lang="en-US" dirty="0"/>
              <a:t>, </a:t>
            </a:r>
            <a:r>
              <a:rPr lang="en-US" dirty="0" smtClean="0"/>
              <a:t>2012.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351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75843"/>
            <a:ext cx="6400800" cy="4510560"/>
          </a:xfrm>
        </p:spPr>
        <p:txBody>
          <a:bodyPr>
            <a:noAutofit/>
          </a:bodyPr>
          <a:lstStyle/>
          <a:p>
            <a:r>
              <a:rPr lang="en-US" sz="1200" dirty="0" err="1" smtClean="0"/>
              <a:t>ისტორიულად</a:t>
            </a:r>
            <a:r>
              <a:rPr lang="en-US" sz="1200" dirty="0" smtClean="0"/>
              <a:t> </a:t>
            </a:r>
            <a:r>
              <a:rPr lang="en-US" sz="1200" dirty="0" err="1" smtClean="0"/>
              <a:t>სოციალური</a:t>
            </a:r>
            <a:r>
              <a:rPr lang="en-US" sz="1200" dirty="0" smtClean="0"/>
              <a:t> </a:t>
            </a:r>
            <a:r>
              <a:rPr lang="en-US" sz="1200" dirty="0" err="1" smtClean="0"/>
              <a:t>მუშაობის</a:t>
            </a:r>
            <a:r>
              <a:rPr lang="en-US" sz="1200" dirty="0" smtClean="0"/>
              <a:t> </a:t>
            </a:r>
            <a:r>
              <a:rPr lang="en-US" sz="1200" dirty="0" err="1" smtClean="0"/>
              <a:t>განათლება</a:t>
            </a:r>
            <a:r>
              <a:rPr lang="en-US" sz="1200" dirty="0" smtClean="0"/>
              <a:t> </a:t>
            </a:r>
            <a:r>
              <a:rPr lang="en-US" sz="1200" dirty="0" err="1" smtClean="0"/>
              <a:t>სათავეს</a:t>
            </a:r>
            <a:r>
              <a:rPr lang="en-US" sz="1200" dirty="0" smtClean="0"/>
              <a:t> </a:t>
            </a:r>
            <a:r>
              <a:rPr lang="en-US" sz="1200" dirty="0" err="1" smtClean="0"/>
              <a:t>იღებს</a:t>
            </a:r>
            <a:r>
              <a:rPr lang="en-US" sz="1200" dirty="0" smtClean="0"/>
              <a:t> </a:t>
            </a:r>
            <a:r>
              <a:rPr lang="en-US" sz="1200" dirty="0" err="1" smtClean="0"/>
              <a:t>პროფესიული</a:t>
            </a:r>
            <a:r>
              <a:rPr lang="en-US" sz="1200" dirty="0" smtClean="0"/>
              <a:t> </a:t>
            </a:r>
            <a:r>
              <a:rPr lang="en-US" sz="1200" dirty="0" err="1" smtClean="0"/>
              <a:t>პრაქტიკიდან</a:t>
            </a:r>
            <a:r>
              <a:rPr lang="en-US" sz="1200" dirty="0" smtClean="0"/>
              <a:t> </a:t>
            </a:r>
          </a:p>
          <a:p>
            <a:r>
              <a:rPr lang="en-US" sz="1200" dirty="0" err="1" smtClean="0"/>
              <a:t>სოციალურ</a:t>
            </a:r>
            <a:r>
              <a:rPr lang="en-US" sz="1200" dirty="0" smtClean="0"/>
              <a:t> </a:t>
            </a:r>
            <a:r>
              <a:rPr lang="en-US" sz="1200" dirty="0" err="1" smtClean="0"/>
              <a:t>მუშაობას</a:t>
            </a:r>
            <a:r>
              <a:rPr lang="en-US" sz="1200" dirty="0" smtClean="0"/>
              <a:t> </a:t>
            </a:r>
            <a:r>
              <a:rPr lang="en-US" sz="1200" dirty="0" err="1" smtClean="0"/>
              <a:t>არ</a:t>
            </a:r>
            <a:r>
              <a:rPr lang="en-US" sz="1200" dirty="0" smtClean="0"/>
              <a:t> </a:t>
            </a:r>
            <a:r>
              <a:rPr lang="en-US" sz="1200" dirty="0" err="1" smtClean="0"/>
              <a:t>აქვს</a:t>
            </a:r>
            <a:r>
              <a:rPr lang="en-US" sz="1200" dirty="0" smtClean="0"/>
              <a:t> </a:t>
            </a:r>
            <a:r>
              <a:rPr lang="en-US" sz="1200" dirty="0" err="1" smtClean="0"/>
              <a:t>თავისი</a:t>
            </a:r>
            <a:r>
              <a:rPr lang="en-US" sz="1200" dirty="0" smtClean="0"/>
              <a:t> </a:t>
            </a:r>
            <a:r>
              <a:rPr lang="en-US" sz="1200" dirty="0" err="1" smtClean="0"/>
              <a:t>კვლევის</a:t>
            </a:r>
            <a:r>
              <a:rPr lang="en-US" sz="1200" dirty="0" smtClean="0"/>
              <a:t> </a:t>
            </a:r>
            <a:r>
              <a:rPr lang="en-US" sz="1200" dirty="0" err="1" smtClean="0"/>
              <a:t>უნიკალური</a:t>
            </a:r>
            <a:r>
              <a:rPr lang="en-US" sz="1200" dirty="0" smtClean="0"/>
              <a:t> </a:t>
            </a:r>
            <a:r>
              <a:rPr lang="en-US" sz="1200" dirty="0" err="1" smtClean="0"/>
              <a:t>საგანი</a:t>
            </a:r>
            <a:r>
              <a:rPr lang="en-US" sz="1200" dirty="0" smtClean="0"/>
              <a:t> </a:t>
            </a:r>
            <a:r>
              <a:rPr lang="en-US" sz="1200" dirty="0" err="1" smtClean="0"/>
              <a:t>ან</a:t>
            </a:r>
            <a:r>
              <a:rPr lang="en-US" sz="1200" dirty="0" smtClean="0"/>
              <a:t> </a:t>
            </a:r>
            <a:r>
              <a:rPr lang="en-US" sz="1200" dirty="0" err="1" smtClean="0"/>
              <a:t>მეთოდოლოგა</a:t>
            </a:r>
            <a:r>
              <a:rPr lang="en-US" sz="1200" dirty="0" smtClean="0"/>
              <a:t> </a:t>
            </a:r>
          </a:p>
          <a:p>
            <a:r>
              <a:rPr lang="en-US" sz="1200" dirty="0" err="1" smtClean="0"/>
              <a:t>ძირითადად</a:t>
            </a:r>
            <a:r>
              <a:rPr lang="en-US" sz="1200" dirty="0" smtClean="0"/>
              <a:t> </a:t>
            </a:r>
            <a:r>
              <a:rPr lang="en-US" sz="1200" dirty="0" err="1" smtClean="0"/>
              <a:t>შედგება</a:t>
            </a:r>
            <a:r>
              <a:rPr lang="en-US" sz="1200" dirty="0" smtClean="0"/>
              <a:t> </a:t>
            </a:r>
            <a:r>
              <a:rPr lang="en-US" sz="1200" dirty="0" err="1" smtClean="0"/>
              <a:t>მაგისტრის</a:t>
            </a:r>
            <a:r>
              <a:rPr lang="en-US" sz="1200" dirty="0" smtClean="0"/>
              <a:t> </a:t>
            </a:r>
            <a:r>
              <a:rPr lang="en-US" sz="1200" dirty="0" err="1" smtClean="0"/>
              <a:t>ხარისხის</a:t>
            </a:r>
            <a:r>
              <a:rPr lang="en-US" sz="1200" dirty="0" smtClean="0"/>
              <a:t> </a:t>
            </a:r>
            <a:r>
              <a:rPr lang="en-US" sz="1200" dirty="0" err="1" smtClean="0"/>
              <a:t>მქონე</a:t>
            </a:r>
            <a:r>
              <a:rPr lang="en-US" sz="1200" dirty="0" smtClean="0"/>
              <a:t> </a:t>
            </a:r>
            <a:r>
              <a:rPr lang="en-US" sz="1200" dirty="0" err="1" smtClean="0"/>
              <a:t>პრაქტიკოსებისგან</a:t>
            </a:r>
            <a:r>
              <a:rPr lang="en-US" sz="1200" dirty="0" smtClean="0"/>
              <a:t>, </a:t>
            </a:r>
            <a:r>
              <a:rPr lang="en-US" sz="1200" dirty="0" err="1" smtClean="0"/>
              <a:t>რომლებიც</a:t>
            </a:r>
            <a:r>
              <a:rPr lang="en-US" sz="1200" dirty="0" smtClean="0"/>
              <a:t> </a:t>
            </a:r>
            <a:r>
              <a:rPr lang="en-US" sz="1200" dirty="0" err="1" smtClean="0"/>
              <a:t>მოიკოჭლებენ</a:t>
            </a:r>
            <a:r>
              <a:rPr lang="en-US" sz="1200" dirty="0" smtClean="0"/>
              <a:t> </a:t>
            </a:r>
            <a:r>
              <a:rPr lang="en-US" sz="1200" dirty="0" err="1" smtClean="0"/>
              <a:t>მოწინავე</a:t>
            </a:r>
            <a:r>
              <a:rPr lang="en-US" sz="1200" dirty="0" smtClean="0"/>
              <a:t> </a:t>
            </a:r>
            <a:r>
              <a:rPr lang="en-US" sz="1200" dirty="0" err="1" smtClean="0"/>
              <a:t>კვლევების</a:t>
            </a:r>
            <a:r>
              <a:rPr lang="en-US" sz="1200" dirty="0" smtClean="0"/>
              <a:t> </a:t>
            </a:r>
            <a:r>
              <a:rPr lang="en-US" sz="1200" dirty="0" err="1" smtClean="0"/>
              <a:t>წარმოებაში</a:t>
            </a:r>
            <a:endParaRPr lang="en-US" sz="1200" dirty="0" smtClean="0"/>
          </a:p>
          <a:p>
            <a:r>
              <a:rPr lang="en-US" sz="1200" dirty="0" err="1" smtClean="0"/>
              <a:t>თავად</a:t>
            </a:r>
            <a:r>
              <a:rPr lang="en-US" sz="1200" dirty="0" smtClean="0"/>
              <a:t> </a:t>
            </a:r>
            <a:r>
              <a:rPr lang="en-US" sz="1200" dirty="0" err="1" smtClean="0"/>
              <a:t>სოციალურმა</a:t>
            </a:r>
            <a:r>
              <a:rPr lang="en-US" sz="1200" dirty="0" smtClean="0"/>
              <a:t> </a:t>
            </a:r>
            <a:r>
              <a:rPr lang="en-US" sz="1200" dirty="0" err="1" smtClean="0"/>
              <a:t>მუშაკებმა</a:t>
            </a:r>
            <a:r>
              <a:rPr lang="en-US" sz="1200" dirty="0" smtClean="0"/>
              <a:t> </a:t>
            </a:r>
            <a:r>
              <a:rPr lang="en-US" sz="1200" dirty="0" err="1" smtClean="0"/>
              <a:t>ნაკლები</a:t>
            </a:r>
            <a:r>
              <a:rPr lang="en-US" sz="1200" dirty="0" smtClean="0"/>
              <a:t> </a:t>
            </a:r>
            <a:r>
              <a:rPr lang="en-US" sz="1200" dirty="0" err="1" smtClean="0"/>
              <a:t>წვლილი</a:t>
            </a:r>
            <a:r>
              <a:rPr lang="en-US" sz="1200" dirty="0" smtClean="0"/>
              <a:t> </a:t>
            </a:r>
            <a:r>
              <a:rPr lang="en-US" sz="1200" dirty="0" err="1" smtClean="0"/>
              <a:t>შეიტანეს</a:t>
            </a:r>
            <a:r>
              <a:rPr lang="en-US" sz="1200" dirty="0" smtClean="0"/>
              <a:t> </a:t>
            </a:r>
            <a:r>
              <a:rPr lang="en-US" sz="1200" dirty="0" err="1" smtClean="0"/>
              <a:t>სოციალური</a:t>
            </a:r>
            <a:r>
              <a:rPr lang="en-US" sz="1200" dirty="0" smtClean="0"/>
              <a:t> </a:t>
            </a:r>
            <a:r>
              <a:rPr lang="en-US" sz="1200" dirty="0" err="1" smtClean="0"/>
              <a:t>მუშაობის</a:t>
            </a:r>
            <a:r>
              <a:rPr lang="en-US" sz="1200" dirty="0" smtClean="0"/>
              <a:t> </a:t>
            </a:r>
            <a:r>
              <a:rPr lang="en-US" sz="1200" dirty="0" err="1" smtClean="0"/>
              <a:t>მეცნიერულ</a:t>
            </a:r>
            <a:r>
              <a:rPr lang="en-US" sz="1200" dirty="0" smtClean="0"/>
              <a:t> </a:t>
            </a:r>
            <a:r>
              <a:rPr lang="en-US" sz="1200" dirty="0" err="1" smtClean="0"/>
              <a:t>წინსვლაში</a:t>
            </a:r>
            <a:r>
              <a:rPr lang="en-US" sz="1200" dirty="0" smtClean="0"/>
              <a:t> </a:t>
            </a:r>
            <a:r>
              <a:rPr lang="en-US" sz="1200" dirty="0" err="1" smtClean="0"/>
              <a:t>და</a:t>
            </a:r>
            <a:r>
              <a:rPr lang="en-US" sz="1200" dirty="0" smtClean="0"/>
              <a:t> </a:t>
            </a:r>
            <a:r>
              <a:rPr lang="en-US" sz="1200" dirty="0" err="1" smtClean="0"/>
              <a:t>მტკიცებულებებზე</a:t>
            </a:r>
            <a:r>
              <a:rPr lang="en-US" sz="1200" dirty="0" smtClean="0"/>
              <a:t> </a:t>
            </a:r>
            <a:r>
              <a:rPr lang="en-US" sz="1200" dirty="0" err="1" smtClean="0"/>
              <a:t>დაფუძნებული</a:t>
            </a:r>
            <a:r>
              <a:rPr lang="en-US" sz="1200" dirty="0" smtClean="0"/>
              <a:t> </a:t>
            </a:r>
            <a:r>
              <a:rPr lang="en-US" sz="1200" dirty="0" err="1" smtClean="0"/>
              <a:t>მკურნალობის</a:t>
            </a:r>
            <a:r>
              <a:rPr lang="en-US" sz="1200" dirty="0" smtClean="0"/>
              <a:t> </a:t>
            </a:r>
            <a:r>
              <a:rPr lang="en-US" sz="1200" dirty="0" err="1" smtClean="0"/>
              <a:t>განვითარებაში</a:t>
            </a:r>
            <a:r>
              <a:rPr lang="en-US" sz="1200" dirty="0" smtClean="0"/>
              <a:t>  </a:t>
            </a:r>
          </a:p>
          <a:p>
            <a:r>
              <a:rPr lang="en-US" sz="1200" dirty="0" err="1" smtClean="0"/>
              <a:t>სოციალური</a:t>
            </a:r>
            <a:r>
              <a:rPr lang="en-US" sz="1200" dirty="0" smtClean="0"/>
              <a:t> </a:t>
            </a:r>
            <a:r>
              <a:rPr lang="en-US" sz="1200" dirty="0" err="1" smtClean="0"/>
              <a:t>მუშაობის</a:t>
            </a:r>
            <a:r>
              <a:rPr lang="en-US" sz="1200" dirty="0" smtClean="0"/>
              <a:t> </a:t>
            </a:r>
            <a:r>
              <a:rPr lang="en-US" sz="1200" dirty="0" err="1" smtClean="0"/>
              <a:t>სამეც</a:t>
            </a:r>
            <a:r>
              <a:rPr lang="en-US" sz="1200" dirty="0" smtClean="0"/>
              <a:t>. </a:t>
            </a:r>
            <a:r>
              <a:rPr lang="en-US" sz="1200" dirty="0" err="1" smtClean="0"/>
              <a:t>ჟურნალების</a:t>
            </a:r>
            <a:r>
              <a:rPr lang="en-US" sz="1200" dirty="0" smtClean="0"/>
              <a:t> </a:t>
            </a:r>
            <a:r>
              <a:rPr lang="en-US" sz="1200" dirty="0" err="1" smtClean="0"/>
              <a:t>იმფაქტ</a:t>
            </a:r>
            <a:r>
              <a:rPr lang="en-US" sz="1200" dirty="0" smtClean="0"/>
              <a:t> </a:t>
            </a:r>
            <a:r>
              <a:rPr lang="en-US" sz="1200" dirty="0" err="1" smtClean="0"/>
              <a:t>ფაქტორი</a:t>
            </a:r>
            <a:r>
              <a:rPr lang="en-US" sz="1200" dirty="0" smtClean="0"/>
              <a:t> </a:t>
            </a:r>
            <a:r>
              <a:rPr lang="en-US" sz="1200" dirty="0" err="1" smtClean="0"/>
              <a:t>მიუთითებს</a:t>
            </a:r>
            <a:r>
              <a:rPr lang="en-US" sz="1200" dirty="0" smtClean="0"/>
              <a:t>, </a:t>
            </a:r>
            <a:r>
              <a:rPr lang="en-US" sz="1200" dirty="0" err="1" smtClean="0"/>
              <a:t>რომ</a:t>
            </a:r>
            <a:r>
              <a:rPr lang="en-US" sz="1200" dirty="0" smtClean="0"/>
              <a:t> </a:t>
            </a:r>
            <a:r>
              <a:rPr lang="en-US" sz="1200" dirty="0" err="1" smtClean="0"/>
              <a:t>სოციალური</a:t>
            </a:r>
            <a:r>
              <a:rPr lang="en-US" sz="1200" dirty="0" smtClean="0"/>
              <a:t> </a:t>
            </a:r>
            <a:r>
              <a:rPr lang="en-US" sz="1200" dirty="0" err="1" smtClean="0"/>
              <a:t>მუშაკების</a:t>
            </a:r>
            <a:r>
              <a:rPr lang="en-US" sz="1200" dirty="0" smtClean="0"/>
              <a:t> </a:t>
            </a:r>
            <a:r>
              <a:rPr lang="en-US" sz="1200" dirty="0" err="1" smtClean="0"/>
              <a:t>წვლილი</a:t>
            </a:r>
            <a:r>
              <a:rPr lang="en-US" sz="1200" dirty="0" smtClean="0"/>
              <a:t> </a:t>
            </a:r>
            <a:r>
              <a:rPr lang="en-US" sz="1200" dirty="0" err="1" smtClean="0"/>
              <a:t>სოციალური</a:t>
            </a:r>
            <a:r>
              <a:rPr lang="en-US" sz="1200" dirty="0" smtClean="0"/>
              <a:t> </a:t>
            </a:r>
            <a:r>
              <a:rPr lang="en-US" sz="1200" dirty="0" err="1" smtClean="0"/>
              <a:t>მეცნიერების</a:t>
            </a:r>
            <a:r>
              <a:rPr lang="en-US" sz="1200" dirty="0" smtClean="0"/>
              <a:t> </a:t>
            </a:r>
            <a:r>
              <a:rPr lang="en-US" sz="1200" dirty="0" err="1" smtClean="0"/>
              <a:t>ცოდნის</a:t>
            </a:r>
            <a:r>
              <a:rPr lang="en-US" sz="1200" dirty="0" smtClean="0"/>
              <a:t> </a:t>
            </a:r>
            <a:r>
              <a:rPr lang="en-US" sz="1200" dirty="0" err="1" smtClean="0"/>
              <a:t>განვითარებაში</a:t>
            </a:r>
            <a:r>
              <a:rPr lang="en-US" sz="1200" dirty="0" smtClean="0"/>
              <a:t> </a:t>
            </a:r>
            <a:r>
              <a:rPr lang="en-US" sz="1200" dirty="0" err="1" smtClean="0"/>
              <a:t>შეზღუდულია</a:t>
            </a:r>
            <a:r>
              <a:rPr lang="en-US" sz="1200" dirty="0" smtClean="0"/>
              <a:t> </a:t>
            </a:r>
          </a:p>
          <a:p>
            <a:r>
              <a:rPr lang="en-US" sz="1200" dirty="0" err="1" smtClean="0"/>
              <a:t>იყენებენ</a:t>
            </a:r>
            <a:r>
              <a:rPr lang="en-US" sz="1200" dirty="0" smtClean="0"/>
              <a:t> “piggyback” </a:t>
            </a:r>
            <a:r>
              <a:rPr lang="en-US" sz="1200" dirty="0" err="1" smtClean="0"/>
              <a:t>მიდგომას</a:t>
            </a:r>
            <a:r>
              <a:rPr lang="en-US" sz="1200" dirty="0" smtClean="0"/>
              <a:t>, (</a:t>
            </a:r>
            <a:r>
              <a:rPr lang="en-US" sz="1200" dirty="0" err="1" smtClean="0"/>
              <a:t>სპეკულაცია</a:t>
            </a:r>
            <a:r>
              <a:rPr lang="en-US" sz="1200" dirty="0" smtClean="0"/>
              <a:t>) </a:t>
            </a:r>
            <a:r>
              <a:rPr lang="en-US" sz="1200" dirty="0" err="1" smtClean="0"/>
              <a:t>როდესაც</a:t>
            </a:r>
            <a:r>
              <a:rPr lang="en-US" sz="1200" dirty="0" smtClean="0"/>
              <a:t> </a:t>
            </a:r>
            <a:r>
              <a:rPr lang="en-US" sz="1200" dirty="0" err="1" smtClean="0"/>
              <a:t>იყენებს</a:t>
            </a:r>
            <a:r>
              <a:rPr lang="en-US" sz="1200" dirty="0" smtClean="0"/>
              <a:t> </a:t>
            </a:r>
            <a:r>
              <a:rPr lang="en-US" sz="1200" dirty="0" err="1" smtClean="0"/>
              <a:t>თეორიებს</a:t>
            </a:r>
            <a:r>
              <a:rPr lang="en-US" sz="1200" dirty="0" smtClean="0"/>
              <a:t> </a:t>
            </a:r>
            <a:r>
              <a:rPr lang="en-US" sz="1200" dirty="0" err="1" smtClean="0"/>
              <a:t>სხვადასხვა</a:t>
            </a:r>
            <a:r>
              <a:rPr lang="en-US" sz="1200" dirty="0" smtClean="0"/>
              <a:t> </a:t>
            </a:r>
            <a:r>
              <a:rPr lang="en-US" sz="1200" dirty="0" err="1" smtClean="0"/>
              <a:t>დისციპლინიდან</a:t>
            </a:r>
            <a:r>
              <a:rPr lang="en-US" sz="1200" dirty="0" smtClean="0"/>
              <a:t> </a:t>
            </a:r>
            <a:endParaRPr lang="en-US" sz="1200" dirty="0"/>
          </a:p>
          <a:p>
            <a:r>
              <a:rPr lang="en-US" sz="1200" dirty="0" err="1" smtClean="0"/>
              <a:t>სოციალური</a:t>
            </a:r>
            <a:r>
              <a:rPr lang="en-US" sz="1200" dirty="0" smtClean="0"/>
              <a:t> </a:t>
            </a:r>
            <a:r>
              <a:rPr lang="en-US" sz="1200" dirty="0" err="1" smtClean="0"/>
              <a:t>მუშაობის</a:t>
            </a:r>
            <a:r>
              <a:rPr lang="en-US" sz="1200" dirty="0" smtClean="0"/>
              <a:t> </a:t>
            </a:r>
            <a:r>
              <a:rPr lang="en-US" sz="1200" dirty="0" err="1" smtClean="0"/>
              <a:t>მისიაში</a:t>
            </a:r>
            <a:r>
              <a:rPr lang="en-US" sz="1200" dirty="0" smtClean="0"/>
              <a:t>, </a:t>
            </a:r>
            <a:r>
              <a:rPr lang="en-US" sz="1200" dirty="0" err="1" smtClean="0"/>
              <a:t>ეთიკის</a:t>
            </a:r>
            <a:r>
              <a:rPr lang="en-US" sz="1200" dirty="0" smtClean="0"/>
              <a:t> </a:t>
            </a:r>
            <a:r>
              <a:rPr lang="en-US" sz="1200" dirty="0" err="1" smtClean="0"/>
              <a:t>კოდექსში</a:t>
            </a:r>
            <a:r>
              <a:rPr lang="en-US" sz="1200" dirty="0" smtClean="0"/>
              <a:t>, </a:t>
            </a:r>
            <a:r>
              <a:rPr lang="en-US" sz="1200" dirty="0" err="1" smtClean="0"/>
              <a:t>აკრედიტაციის</a:t>
            </a:r>
            <a:r>
              <a:rPr lang="en-US" sz="1200" dirty="0" smtClean="0"/>
              <a:t> </a:t>
            </a:r>
            <a:r>
              <a:rPr lang="en-US" sz="1200" dirty="0" err="1" smtClean="0"/>
              <a:t>დოკუმენტებში</a:t>
            </a:r>
            <a:r>
              <a:rPr lang="en-US" sz="1200" dirty="0" smtClean="0"/>
              <a:t>, </a:t>
            </a:r>
            <a:r>
              <a:rPr lang="en-US" sz="1200" dirty="0" err="1" smtClean="0"/>
              <a:t>სოციალური</a:t>
            </a:r>
            <a:r>
              <a:rPr lang="en-US" sz="1200" dirty="0" smtClean="0"/>
              <a:t> </a:t>
            </a:r>
            <a:r>
              <a:rPr lang="en-US" sz="1200" dirty="0" err="1" smtClean="0"/>
              <a:t>მუშაობა</a:t>
            </a:r>
            <a:r>
              <a:rPr lang="en-US" sz="1200" dirty="0" smtClean="0"/>
              <a:t> </a:t>
            </a:r>
            <a:r>
              <a:rPr lang="en-US" sz="1200" dirty="0" err="1" smtClean="0"/>
              <a:t>არ</a:t>
            </a:r>
            <a:r>
              <a:rPr lang="en-US" sz="1200" dirty="0" smtClean="0"/>
              <a:t> </a:t>
            </a:r>
            <a:r>
              <a:rPr lang="en-US" sz="1200" dirty="0" err="1" smtClean="0"/>
              <a:t>არის</a:t>
            </a:r>
            <a:r>
              <a:rPr lang="en-US" sz="1200" dirty="0" smtClean="0"/>
              <a:t> </a:t>
            </a:r>
            <a:r>
              <a:rPr lang="en-US" sz="1200" dirty="0" err="1" smtClean="0"/>
              <a:t>მოხსენებული</a:t>
            </a:r>
            <a:r>
              <a:rPr lang="en-US" sz="1200" dirty="0" smtClean="0"/>
              <a:t>, </a:t>
            </a:r>
            <a:r>
              <a:rPr lang="en-US" sz="1200" dirty="0" err="1" smtClean="0"/>
              <a:t>როგორც</a:t>
            </a:r>
            <a:r>
              <a:rPr lang="en-US" sz="1200" dirty="0" smtClean="0"/>
              <a:t> </a:t>
            </a:r>
            <a:r>
              <a:rPr lang="en-US" sz="1200" dirty="0" err="1" smtClean="0"/>
              <a:t>მეცნიერება</a:t>
            </a:r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32995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53290"/>
            <a:ext cx="6400800" cy="294301"/>
          </a:xfrm>
        </p:spPr>
        <p:txBody>
          <a:bodyPr>
            <a:normAutofit fontScale="90000"/>
          </a:bodyPr>
          <a:lstStyle/>
          <a:p>
            <a:r>
              <a:rPr lang="en-US" sz="1800" dirty="0"/>
              <a:t>Whitaker, Weissmuller &amp; Clark, </a:t>
            </a:r>
            <a:r>
              <a:rPr lang="en-US" sz="1800" dirty="0" smtClean="0"/>
              <a:t>2006 </a:t>
            </a:r>
            <a:endParaRPr lang="en-US" sz="1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412804"/>
              </p:ext>
            </p:extLst>
          </p:nvPr>
        </p:nvGraphicFramePr>
        <p:xfrm>
          <a:off x="913819" y="1347591"/>
          <a:ext cx="7248600" cy="4569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3073" y="4807277"/>
            <a:ext cx="8267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სოციალური</a:t>
            </a:r>
            <a:r>
              <a:rPr lang="en-US" dirty="0" smtClean="0"/>
              <a:t> </a:t>
            </a:r>
            <a:r>
              <a:rPr lang="en-US" dirty="0" err="1" smtClean="0"/>
              <a:t>მუშაკების</a:t>
            </a:r>
            <a:r>
              <a:rPr lang="en-US" dirty="0" smtClean="0"/>
              <a:t> </a:t>
            </a:r>
            <a:r>
              <a:rPr lang="en-US" dirty="0" err="1" smtClean="0"/>
              <a:t>მხოლოდ</a:t>
            </a:r>
            <a:r>
              <a:rPr lang="en-US" dirty="0" smtClean="0"/>
              <a:t> 1% </a:t>
            </a:r>
            <a:r>
              <a:rPr lang="en-US" dirty="0" err="1" smtClean="0"/>
              <a:t>არის</a:t>
            </a:r>
            <a:r>
              <a:rPr lang="en-US" dirty="0" smtClean="0"/>
              <a:t> </a:t>
            </a:r>
            <a:r>
              <a:rPr lang="en-US" dirty="0" err="1" smtClean="0"/>
              <a:t>ჩართული</a:t>
            </a:r>
            <a:r>
              <a:rPr lang="en-US" dirty="0" smtClean="0"/>
              <a:t> </a:t>
            </a:r>
            <a:r>
              <a:rPr lang="en-US" dirty="0" err="1" smtClean="0"/>
              <a:t>სახელმწიფოს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მიერ</a:t>
            </a:r>
            <a:r>
              <a:rPr lang="en-US" dirty="0" smtClean="0"/>
              <a:t> </a:t>
            </a:r>
            <a:r>
              <a:rPr lang="en-US" dirty="0" err="1" smtClean="0"/>
              <a:t>დაფინანსებულ</a:t>
            </a:r>
            <a:r>
              <a:rPr lang="en-US" dirty="0" smtClean="0"/>
              <a:t> </a:t>
            </a:r>
            <a:r>
              <a:rPr lang="en-US" dirty="0" err="1" smtClean="0"/>
              <a:t>კვლევებში</a:t>
            </a:r>
            <a:r>
              <a:rPr lang="en-US" dirty="0" smtClean="0"/>
              <a:t> </a:t>
            </a:r>
            <a:r>
              <a:rPr lang="en-US" dirty="0" err="1" smtClean="0"/>
              <a:t>ჯანდაცვისა</a:t>
            </a:r>
            <a:r>
              <a:rPr lang="en-US" dirty="0" smtClean="0"/>
              <a:t> </a:t>
            </a:r>
            <a:r>
              <a:rPr lang="en-US" dirty="0" err="1" smtClean="0"/>
              <a:t>და</a:t>
            </a:r>
            <a:r>
              <a:rPr lang="en-US" dirty="0" smtClean="0"/>
              <a:t> </a:t>
            </a:r>
            <a:r>
              <a:rPr lang="en-US" dirty="0" err="1" smtClean="0"/>
              <a:t>სოციალური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err="1" smtClean="0"/>
              <a:t>სერვისების</a:t>
            </a:r>
            <a:r>
              <a:rPr lang="en-US" dirty="0" smtClean="0"/>
              <a:t> </a:t>
            </a:r>
            <a:r>
              <a:rPr lang="en-US" dirty="0" err="1" smtClean="0"/>
              <a:t>მიმართულებით</a:t>
            </a:r>
            <a:r>
              <a:rPr lang="en-US" dirty="0" smtClean="0"/>
              <a:t> - </a:t>
            </a:r>
            <a:r>
              <a:rPr lang="en-US" dirty="0" err="1"/>
              <a:t>Anastas</a:t>
            </a:r>
            <a:r>
              <a:rPr lang="en-US" dirty="0"/>
              <a:t>, 2014 </a:t>
            </a:r>
          </a:p>
        </p:txBody>
      </p:sp>
    </p:spTree>
    <p:extLst>
      <p:ext uri="{BB962C8B-B14F-4D97-AF65-F5344CB8AC3E}">
        <p14:creationId xmlns:p14="http://schemas.microsoft.com/office/powerpoint/2010/main" val="3999888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პრაქტიკა</a:t>
            </a:r>
            <a:r>
              <a:rPr lang="en-US" dirty="0" smtClean="0"/>
              <a:t> </a:t>
            </a:r>
            <a:r>
              <a:rPr lang="en-US" dirty="0" err="1" smtClean="0"/>
              <a:t>და</a:t>
            </a:r>
            <a:r>
              <a:rPr lang="en-US" dirty="0" smtClean="0"/>
              <a:t> </a:t>
            </a:r>
            <a:r>
              <a:rPr lang="en-US" dirty="0" err="1" smtClean="0"/>
              <a:t>მეცნიერება</a:t>
            </a:r>
            <a:r>
              <a:rPr lang="en-US" dirty="0" smtClean="0"/>
              <a:t> (</a:t>
            </a:r>
            <a:r>
              <a:rPr lang="en-US" dirty="0" err="1" smtClean="0"/>
              <a:t>კვლევა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20 </a:t>
            </a:r>
            <a:r>
              <a:rPr lang="en-US" dirty="0" err="1" smtClean="0"/>
              <a:t>წელი</a:t>
            </a:r>
            <a:r>
              <a:rPr lang="en-US" dirty="0" smtClean="0"/>
              <a:t> - </a:t>
            </a:r>
            <a:r>
              <a:rPr lang="en-US" dirty="0" err="1" smtClean="0"/>
              <a:t>მეცნიერული</a:t>
            </a:r>
            <a:r>
              <a:rPr lang="en-US" dirty="0" smtClean="0"/>
              <a:t> </a:t>
            </a:r>
            <a:r>
              <a:rPr lang="en-US" dirty="0" err="1" smtClean="0"/>
              <a:t>ცოდნა</a:t>
            </a:r>
            <a:r>
              <a:rPr lang="en-US" dirty="0" smtClean="0"/>
              <a:t> (</a:t>
            </a:r>
            <a:r>
              <a:rPr lang="en-US" dirty="0" err="1" smtClean="0"/>
              <a:t>საუკეთესო</a:t>
            </a:r>
            <a:r>
              <a:rPr lang="en-US" dirty="0" smtClean="0"/>
              <a:t> </a:t>
            </a:r>
            <a:r>
              <a:rPr lang="en-US" dirty="0" err="1" smtClean="0"/>
              <a:t>კლინიკურ</a:t>
            </a:r>
            <a:r>
              <a:rPr lang="en-US" dirty="0" smtClean="0"/>
              <a:t> </a:t>
            </a:r>
            <a:r>
              <a:rPr lang="en-US" dirty="0" err="1" smtClean="0"/>
              <a:t>პრაქტიკის</a:t>
            </a:r>
            <a:r>
              <a:rPr lang="en-US" dirty="0" smtClean="0"/>
              <a:t> </a:t>
            </a:r>
            <a:r>
              <a:rPr lang="en-US" dirty="0" err="1" smtClean="0"/>
              <a:t>შესახებ</a:t>
            </a:r>
            <a:r>
              <a:rPr lang="en-US" dirty="0" smtClean="0"/>
              <a:t>) </a:t>
            </a:r>
            <a:r>
              <a:rPr lang="en-US" dirty="0" err="1" smtClean="0"/>
              <a:t>და</a:t>
            </a:r>
            <a:r>
              <a:rPr lang="en-US" dirty="0" smtClean="0"/>
              <a:t> </a:t>
            </a:r>
            <a:r>
              <a:rPr lang="en-US" dirty="0" err="1" smtClean="0"/>
              <a:t>ამ</a:t>
            </a:r>
            <a:r>
              <a:rPr lang="en-US" dirty="0" smtClean="0"/>
              <a:t> </a:t>
            </a:r>
            <a:r>
              <a:rPr lang="en-US" dirty="0" err="1" smtClean="0"/>
              <a:t>ცოდნის</a:t>
            </a:r>
            <a:r>
              <a:rPr lang="en-US" dirty="0" smtClean="0"/>
              <a:t> </a:t>
            </a:r>
            <a:r>
              <a:rPr lang="en-US" dirty="0" err="1" smtClean="0"/>
              <a:t>გამოყენება</a:t>
            </a:r>
            <a:r>
              <a:rPr lang="en-US" dirty="0" smtClean="0"/>
              <a:t> </a:t>
            </a:r>
            <a:r>
              <a:rPr lang="en-US" dirty="0" err="1" smtClean="0"/>
              <a:t>ჯანდაცვის</a:t>
            </a:r>
            <a:r>
              <a:rPr lang="en-US" dirty="0" smtClean="0"/>
              <a:t> </a:t>
            </a:r>
            <a:r>
              <a:rPr lang="en-US" dirty="0" err="1" smtClean="0"/>
              <a:t>და</a:t>
            </a:r>
            <a:r>
              <a:rPr lang="en-US" dirty="0" smtClean="0"/>
              <a:t> </a:t>
            </a:r>
            <a:r>
              <a:rPr lang="en-US" dirty="0" err="1" smtClean="0"/>
              <a:t>ფსიქიკური</a:t>
            </a:r>
            <a:r>
              <a:rPr lang="en-US" dirty="0" smtClean="0"/>
              <a:t> </a:t>
            </a:r>
            <a:r>
              <a:rPr lang="en-US" dirty="0" err="1" smtClean="0"/>
              <a:t>ჯანმრთელობის</a:t>
            </a:r>
            <a:r>
              <a:rPr lang="en-US" dirty="0" smtClean="0"/>
              <a:t> </a:t>
            </a:r>
            <a:r>
              <a:rPr lang="en-US" dirty="0" err="1" smtClean="0"/>
              <a:t>სფეროში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/>
              <a:t>Brekke</a:t>
            </a:r>
            <a:r>
              <a:rPr lang="en-US" dirty="0"/>
              <a:t>, Ell and </a:t>
            </a:r>
            <a:r>
              <a:rPr lang="en-US" dirty="0" err="1"/>
              <a:t>Palinkas</a:t>
            </a:r>
            <a:r>
              <a:rPr lang="en-US" dirty="0"/>
              <a:t>, 2007)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მტკეცებულებებზე</a:t>
            </a:r>
            <a:r>
              <a:rPr lang="en-US" dirty="0" smtClean="0"/>
              <a:t> </a:t>
            </a:r>
            <a:r>
              <a:rPr lang="en-US" dirty="0" err="1" smtClean="0"/>
              <a:t>დაფუძნებული</a:t>
            </a:r>
            <a:r>
              <a:rPr lang="en-US" dirty="0" smtClean="0"/>
              <a:t> </a:t>
            </a:r>
            <a:r>
              <a:rPr lang="en-US" dirty="0" err="1" smtClean="0"/>
              <a:t>თუ</a:t>
            </a:r>
            <a:r>
              <a:rPr lang="en-US" dirty="0" smtClean="0"/>
              <a:t> </a:t>
            </a:r>
            <a:r>
              <a:rPr lang="en-US" dirty="0" err="1" smtClean="0"/>
              <a:t>კრიტიკული</a:t>
            </a:r>
            <a:r>
              <a:rPr lang="en-US" dirty="0" smtClean="0"/>
              <a:t> </a:t>
            </a:r>
            <a:r>
              <a:rPr lang="en-US" dirty="0" err="1" smtClean="0"/>
              <a:t>რეფლექსური</a:t>
            </a:r>
            <a:r>
              <a:rPr lang="en-US" dirty="0" smtClean="0"/>
              <a:t> </a:t>
            </a:r>
            <a:r>
              <a:rPr lang="en-US" dirty="0" err="1" smtClean="0"/>
              <a:t>პრაქტიკა</a:t>
            </a:r>
            <a:r>
              <a:rPr lang="en-US" dirty="0" smtClean="0"/>
              <a:t> </a:t>
            </a:r>
            <a:r>
              <a:rPr lang="en-US" dirty="0"/>
              <a:t>(Payne, 2002) </a:t>
            </a:r>
            <a:endParaRPr lang="en-US" dirty="0" smtClean="0"/>
          </a:p>
          <a:p>
            <a:r>
              <a:rPr lang="en-US" dirty="0" err="1" smtClean="0"/>
              <a:t>სოციალური</a:t>
            </a:r>
            <a:r>
              <a:rPr lang="en-US" dirty="0"/>
              <a:t> </a:t>
            </a:r>
            <a:r>
              <a:rPr lang="en-US" dirty="0" err="1" smtClean="0"/>
              <a:t>მუშაობა</a:t>
            </a:r>
            <a:r>
              <a:rPr lang="en-US" dirty="0" smtClean="0"/>
              <a:t> </a:t>
            </a:r>
            <a:r>
              <a:rPr lang="en-US" dirty="0" err="1" smtClean="0"/>
              <a:t>მეცნიერება</a:t>
            </a:r>
            <a:r>
              <a:rPr lang="en-US" dirty="0" smtClean="0"/>
              <a:t> </a:t>
            </a:r>
            <a:r>
              <a:rPr lang="en-US" dirty="0" err="1" smtClean="0"/>
              <a:t>თუ</a:t>
            </a:r>
            <a:r>
              <a:rPr lang="en-US" dirty="0" smtClean="0"/>
              <a:t> </a:t>
            </a:r>
            <a:r>
              <a:rPr lang="en-US" dirty="0" err="1" smtClean="0"/>
              <a:t>ხელოვნება</a:t>
            </a:r>
            <a:r>
              <a:rPr lang="en-US" dirty="0" smtClean="0"/>
              <a:t>? </a:t>
            </a:r>
            <a:r>
              <a:rPr lang="en-US" dirty="0"/>
              <a:t>(Boehm, 1960).  </a:t>
            </a:r>
          </a:p>
          <a:p>
            <a:pPr indent="0">
              <a:buNone/>
            </a:pPr>
            <a:endParaRPr lang="en-US" dirty="0" smtClean="0"/>
          </a:p>
          <a:p>
            <a:r>
              <a:rPr lang="en-US" dirty="0" err="1" smtClean="0"/>
              <a:t>სოციალურმა</a:t>
            </a:r>
            <a:r>
              <a:rPr lang="en-US" dirty="0" smtClean="0"/>
              <a:t> </a:t>
            </a:r>
            <a:r>
              <a:rPr lang="en-US" dirty="0" err="1" smtClean="0"/>
              <a:t>მუშაობამ</a:t>
            </a:r>
            <a:r>
              <a:rPr lang="en-US" dirty="0" smtClean="0"/>
              <a:t> </a:t>
            </a:r>
            <a:r>
              <a:rPr lang="en-US" dirty="0" err="1" smtClean="0"/>
              <a:t>შესაძლოა</a:t>
            </a:r>
            <a:r>
              <a:rPr lang="en-US" dirty="0" smtClean="0"/>
              <a:t> </a:t>
            </a:r>
            <a:r>
              <a:rPr lang="en-US" dirty="0" err="1" smtClean="0"/>
              <a:t>დაკარგოს</a:t>
            </a:r>
            <a:r>
              <a:rPr lang="en-US" dirty="0" smtClean="0"/>
              <a:t> </a:t>
            </a:r>
            <a:r>
              <a:rPr lang="en-US" dirty="0" err="1" smtClean="0"/>
              <a:t>მისი</a:t>
            </a:r>
            <a:r>
              <a:rPr lang="en-US" dirty="0" smtClean="0"/>
              <a:t> “</a:t>
            </a:r>
            <a:r>
              <a:rPr lang="en-US" dirty="0" err="1" smtClean="0"/>
              <a:t>გული</a:t>
            </a:r>
            <a:r>
              <a:rPr lang="en-US" dirty="0" smtClean="0"/>
              <a:t>”, </a:t>
            </a:r>
            <a:r>
              <a:rPr lang="en-US" dirty="0" err="1" smtClean="0"/>
              <a:t>თუ</a:t>
            </a:r>
            <a:r>
              <a:rPr lang="en-US" dirty="0" smtClean="0"/>
              <a:t> </a:t>
            </a:r>
            <a:r>
              <a:rPr lang="en-US" dirty="0" err="1" smtClean="0"/>
              <a:t>ის</a:t>
            </a:r>
            <a:r>
              <a:rPr lang="en-US" dirty="0" smtClean="0"/>
              <a:t> </a:t>
            </a:r>
            <a:r>
              <a:rPr lang="en-US" dirty="0" err="1" smtClean="0"/>
              <a:t>გახდება</a:t>
            </a:r>
            <a:r>
              <a:rPr lang="en-US" dirty="0" smtClean="0"/>
              <a:t> </a:t>
            </a:r>
            <a:r>
              <a:rPr lang="en-US" dirty="0" err="1" smtClean="0"/>
              <a:t>მეცნიერული</a:t>
            </a:r>
            <a:r>
              <a:rPr lang="en-US" dirty="0" smtClean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329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192" y="960352"/>
            <a:ext cx="6688208" cy="102084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სოციალური</a:t>
            </a:r>
            <a:r>
              <a:rPr lang="en-US" dirty="0" smtClean="0"/>
              <a:t> </a:t>
            </a:r>
            <a:r>
              <a:rPr lang="en-US" dirty="0" err="1" smtClean="0"/>
              <a:t>მუშაობა</a:t>
            </a:r>
            <a:r>
              <a:rPr lang="en-US" dirty="0" smtClean="0"/>
              <a:t> </a:t>
            </a:r>
            <a:r>
              <a:rPr lang="en-US" dirty="0" err="1" smtClean="0"/>
              <a:t>არის</a:t>
            </a:r>
            <a:r>
              <a:rPr lang="en-US" dirty="0" smtClean="0"/>
              <a:t> </a:t>
            </a:r>
            <a:r>
              <a:rPr lang="en-US" dirty="0" err="1" smtClean="0"/>
              <a:t>გამოყენებითი</a:t>
            </a:r>
            <a:r>
              <a:rPr lang="en-US" dirty="0" smtClean="0"/>
              <a:t> </a:t>
            </a:r>
            <a:r>
              <a:rPr lang="en-US" dirty="0" err="1" smtClean="0"/>
              <a:t>მეცნიერება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სოციალური</a:t>
            </a:r>
            <a:r>
              <a:rPr lang="en-US" dirty="0" smtClean="0"/>
              <a:t> </a:t>
            </a:r>
            <a:r>
              <a:rPr lang="en-US" dirty="0" err="1" smtClean="0"/>
              <a:t>მუშაობა</a:t>
            </a:r>
            <a:r>
              <a:rPr lang="en-US" dirty="0" smtClean="0"/>
              <a:t> </a:t>
            </a:r>
            <a:r>
              <a:rPr lang="en-US" dirty="0" err="1" smtClean="0"/>
              <a:t>არის</a:t>
            </a:r>
            <a:r>
              <a:rPr lang="en-US" dirty="0"/>
              <a:t> </a:t>
            </a:r>
            <a:r>
              <a:rPr lang="en-US" dirty="0" err="1" smtClean="0"/>
              <a:t>ინტერდისციპლნური</a:t>
            </a:r>
            <a:r>
              <a:rPr lang="en-US" dirty="0" smtClean="0"/>
              <a:t> (</a:t>
            </a:r>
            <a:r>
              <a:rPr lang="en-US" dirty="0" err="1" smtClean="0"/>
              <a:t>სხვადასხვა</a:t>
            </a:r>
            <a:r>
              <a:rPr lang="en-US" dirty="0" smtClean="0"/>
              <a:t> </a:t>
            </a:r>
            <a:r>
              <a:rPr lang="en-US" dirty="0" err="1" smtClean="0"/>
              <a:t>დისციპლინის</a:t>
            </a:r>
            <a:r>
              <a:rPr lang="en-US" dirty="0" smtClean="0"/>
              <a:t> </a:t>
            </a:r>
            <a:r>
              <a:rPr lang="en-US" dirty="0" err="1" smtClean="0"/>
              <a:t>წარმომადგენლები</a:t>
            </a:r>
            <a:r>
              <a:rPr lang="en-US" dirty="0" smtClean="0"/>
              <a:t> </a:t>
            </a:r>
            <a:r>
              <a:rPr lang="en-US" dirty="0" err="1" smtClean="0"/>
              <a:t>მუშაობენ</a:t>
            </a:r>
            <a:r>
              <a:rPr lang="en-US" dirty="0" smtClean="0"/>
              <a:t> </a:t>
            </a:r>
            <a:r>
              <a:rPr lang="en-US" dirty="0" err="1" smtClean="0"/>
              <a:t>ერთად</a:t>
            </a:r>
            <a:r>
              <a:rPr lang="en-US" dirty="0" smtClean="0"/>
              <a:t>, </a:t>
            </a:r>
            <a:r>
              <a:rPr lang="en-US" dirty="0" err="1" smtClean="0"/>
              <a:t>რომ</a:t>
            </a:r>
            <a:r>
              <a:rPr lang="en-US" dirty="0" smtClean="0"/>
              <a:t> </a:t>
            </a:r>
            <a:r>
              <a:rPr lang="en-US" dirty="0" err="1" smtClean="0"/>
              <a:t>მოახდინონ</a:t>
            </a:r>
            <a:r>
              <a:rPr lang="en-US" dirty="0" smtClean="0"/>
              <a:t> </a:t>
            </a:r>
            <a:r>
              <a:rPr lang="en-US" dirty="0" err="1" smtClean="0"/>
              <a:t>თეორიების</a:t>
            </a:r>
            <a:r>
              <a:rPr lang="en-US" dirty="0" smtClean="0"/>
              <a:t> </a:t>
            </a:r>
            <a:r>
              <a:rPr lang="en-US" dirty="0" err="1" smtClean="0"/>
              <a:t>სინთეზი</a:t>
            </a:r>
            <a:r>
              <a:rPr lang="en-US" dirty="0" smtClean="0"/>
              <a:t> </a:t>
            </a:r>
            <a:r>
              <a:rPr lang="en-US" dirty="0" err="1" smtClean="0"/>
              <a:t>და</a:t>
            </a:r>
            <a:r>
              <a:rPr lang="en-US" dirty="0" smtClean="0"/>
              <a:t> </a:t>
            </a:r>
            <a:r>
              <a:rPr lang="en-US" dirty="0" err="1" smtClean="0"/>
              <a:t>ინტეგრაცია</a:t>
            </a:r>
            <a:r>
              <a:rPr lang="en-US" dirty="0" smtClean="0"/>
              <a:t> </a:t>
            </a:r>
            <a:r>
              <a:rPr lang="en-US" dirty="0" err="1" smtClean="0"/>
              <a:t>საერთო</a:t>
            </a:r>
            <a:r>
              <a:rPr lang="en-US" dirty="0" smtClean="0"/>
              <a:t> </a:t>
            </a:r>
            <a:r>
              <a:rPr lang="en-US" dirty="0" err="1" smtClean="0"/>
              <a:t>პრობლემის</a:t>
            </a:r>
            <a:r>
              <a:rPr lang="en-US" dirty="0" smtClean="0"/>
              <a:t> </a:t>
            </a:r>
            <a:r>
              <a:rPr lang="en-US" dirty="0" err="1" smtClean="0"/>
              <a:t>შესასწავლად</a:t>
            </a:r>
            <a:r>
              <a:rPr lang="en-US" dirty="0" smtClean="0"/>
              <a:t>) </a:t>
            </a:r>
            <a:r>
              <a:rPr lang="en-US" dirty="0" err="1" smtClean="0"/>
              <a:t>და</a:t>
            </a:r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და</a:t>
            </a:r>
            <a:r>
              <a:rPr lang="en-US" dirty="0" smtClean="0"/>
              <a:t> </a:t>
            </a:r>
            <a:r>
              <a:rPr lang="en-US" dirty="0" err="1" smtClean="0"/>
              <a:t>ტრანსდისციპლინური</a:t>
            </a:r>
            <a:r>
              <a:rPr lang="en-US" dirty="0" smtClean="0"/>
              <a:t> (</a:t>
            </a:r>
            <a:r>
              <a:rPr lang="en-US" dirty="0" err="1" smtClean="0"/>
              <a:t>სხვადასხვა</a:t>
            </a:r>
            <a:r>
              <a:rPr lang="en-US" dirty="0" smtClean="0"/>
              <a:t> </a:t>
            </a:r>
            <a:r>
              <a:rPr lang="en-US" dirty="0" err="1" smtClean="0"/>
              <a:t>დისციპლინის</a:t>
            </a:r>
            <a:r>
              <a:rPr lang="en-US" dirty="0" smtClean="0"/>
              <a:t> </a:t>
            </a:r>
            <a:r>
              <a:rPr lang="en-US" dirty="0" err="1" smtClean="0"/>
              <a:t>წარმომადგენლები</a:t>
            </a:r>
            <a:r>
              <a:rPr lang="en-US" dirty="0" smtClean="0"/>
              <a:t> </a:t>
            </a:r>
            <a:r>
              <a:rPr lang="en-US" dirty="0" err="1" smtClean="0"/>
              <a:t>და</a:t>
            </a:r>
            <a:r>
              <a:rPr lang="en-US" dirty="0" smtClean="0"/>
              <a:t> </a:t>
            </a:r>
            <a:r>
              <a:rPr lang="en-US" dirty="0" err="1" smtClean="0"/>
              <a:t>პრაქტიკოსები</a:t>
            </a:r>
            <a:r>
              <a:rPr lang="en-US" dirty="0" smtClean="0"/>
              <a:t> </a:t>
            </a:r>
            <a:r>
              <a:rPr lang="en-US" dirty="0" err="1" smtClean="0"/>
              <a:t>თანამშრომლობენ</a:t>
            </a:r>
            <a:r>
              <a:rPr lang="en-US" dirty="0" smtClean="0"/>
              <a:t> </a:t>
            </a:r>
            <a:r>
              <a:rPr lang="en-US" dirty="0" err="1" smtClean="0"/>
              <a:t>რთული</a:t>
            </a:r>
            <a:r>
              <a:rPr lang="en-US" dirty="0" smtClean="0"/>
              <a:t> </a:t>
            </a:r>
            <a:r>
              <a:rPr lang="en-US" dirty="0" err="1" smtClean="0"/>
              <a:t>რეალური</a:t>
            </a:r>
            <a:r>
              <a:rPr lang="en-US" dirty="0" smtClean="0"/>
              <a:t> </a:t>
            </a:r>
            <a:r>
              <a:rPr lang="en-US" dirty="0" err="1" smtClean="0"/>
              <a:t>პრობლემების</a:t>
            </a:r>
            <a:r>
              <a:rPr lang="en-US" dirty="0" smtClean="0"/>
              <a:t> (real world) </a:t>
            </a:r>
            <a:r>
              <a:rPr lang="en-US" dirty="0" err="1" smtClean="0"/>
              <a:t>გადასაჭრელად</a:t>
            </a:r>
            <a:r>
              <a:rPr lang="en-US" dirty="0" smtClean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1016718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08186"/>
            <a:ext cx="6400800" cy="427821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სოციალური</a:t>
            </a:r>
            <a:r>
              <a:rPr lang="en-US" dirty="0" smtClean="0"/>
              <a:t> </a:t>
            </a:r>
            <a:r>
              <a:rPr lang="en-US" dirty="0" err="1" smtClean="0"/>
              <a:t>მუშაობა</a:t>
            </a:r>
            <a:r>
              <a:rPr lang="en-US" dirty="0" smtClean="0"/>
              <a:t>, </a:t>
            </a:r>
            <a:r>
              <a:rPr lang="en-US" dirty="0" err="1" smtClean="0"/>
              <a:t>როგორც</a:t>
            </a:r>
            <a:r>
              <a:rPr lang="en-US" dirty="0" smtClean="0"/>
              <a:t> </a:t>
            </a:r>
            <a:r>
              <a:rPr lang="en-US" dirty="0" err="1" smtClean="0"/>
              <a:t>ინტეგრაციული</a:t>
            </a:r>
            <a:r>
              <a:rPr lang="en-US" dirty="0" smtClean="0"/>
              <a:t> </a:t>
            </a:r>
            <a:r>
              <a:rPr lang="en-US" dirty="0" err="1" smtClean="0"/>
              <a:t>დისციპლინა</a:t>
            </a:r>
            <a:r>
              <a:rPr lang="en-US" dirty="0" smtClean="0"/>
              <a:t> </a:t>
            </a:r>
            <a:r>
              <a:rPr lang="en-US" dirty="0" err="1" smtClean="0"/>
              <a:t>ახდენს</a:t>
            </a:r>
            <a:r>
              <a:rPr lang="en-US" dirty="0" smtClean="0"/>
              <a:t> </a:t>
            </a:r>
            <a:r>
              <a:rPr lang="en-US" dirty="0" err="1" smtClean="0"/>
              <a:t>არსებული</a:t>
            </a:r>
            <a:r>
              <a:rPr lang="en-US" dirty="0" smtClean="0"/>
              <a:t> </a:t>
            </a:r>
            <a:r>
              <a:rPr lang="en-US" dirty="0" err="1" smtClean="0"/>
              <a:t>თეორიების</a:t>
            </a:r>
            <a:r>
              <a:rPr lang="en-US" dirty="0" smtClean="0"/>
              <a:t> </a:t>
            </a:r>
            <a:r>
              <a:rPr lang="en-US" dirty="0" err="1" smtClean="0"/>
              <a:t>გამოყენებას</a:t>
            </a:r>
            <a:r>
              <a:rPr lang="en-US" dirty="0" smtClean="0"/>
              <a:t> </a:t>
            </a:r>
            <a:r>
              <a:rPr lang="en-US" dirty="0" err="1" smtClean="0"/>
              <a:t>რეალურ</a:t>
            </a:r>
            <a:r>
              <a:rPr lang="en-US" dirty="0" smtClean="0"/>
              <a:t> </a:t>
            </a:r>
            <a:r>
              <a:rPr lang="en-US" dirty="0" err="1" smtClean="0"/>
              <a:t>პრობლემებთან</a:t>
            </a:r>
            <a:r>
              <a:rPr lang="en-US" dirty="0" smtClean="0"/>
              <a:t> </a:t>
            </a:r>
            <a:r>
              <a:rPr lang="en-US" dirty="0" err="1" smtClean="0"/>
              <a:t>მიმართებაში</a:t>
            </a:r>
            <a:r>
              <a:rPr lang="en-US" dirty="0" smtClean="0"/>
              <a:t> </a:t>
            </a:r>
            <a:r>
              <a:rPr lang="en-US" dirty="0" err="1" smtClean="0"/>
              <a:t>და</a:t>
            </a:r>
            <a:r>
              <a:rPr lang="en-US" dirty="0" smtClean="0"/>
              <a:t> </a:t>
            </a:r>
            <a:r>
              <a:rPr lang="en-US" dirty="0" err="1" smtClean="0"/>
              <a:t>იმ</a:t>
            </a:r>
            <a:r>
              <a:rPr lang="en-US" dirty="0" smtClean="0"/>
              <a:t> </a:t>
            </a:r>
            <a:r>
              <a:rPr lang="en-US" dirty="0" err="1" smtClean="0"/>
              <a:t>მიზნით</a:t>
            </a:r>
            <a:r>
              <a:rPr lang="en-US" dirty="0" smtClean="0"/>
              <a:t>, </a:t>
            </a:r>
            <a:r>
              <a:rPr lang="en-US" dirty="0" err="1" smtClean="0"/>
              <a:t>რომ</a:t>
            </a:r>
            <a:r>
              <a:rPr lang="en-US" dirty="0" smtClean="0"/>
              <a:t> </a:t>
            </a:r>
            <a:r>
              <a:rPr lang="en-US" dirty="0" err="1" smtClean="0"/>
              <a:t>განავითაროს</a:t>
            </a:r>
            <a:r>
              <a:rPr lang="en-US" dirty="0" smtClean="0"/>
              <a:t> </a:t>
            </a:r>
            <a:r>
              <a:rPr lang="en-US" dirty="0" err="1" smtClean="0"/>
              <a:t>სოციალური</a:t>
            </a:r>
            <a:r>
              <a:rPr lang="en-US" dirty="0" smtClean="0"/>
              <a:t> </a:t>
            </a:r>
            <a:r>
              <a:rPr lang="en-US" dirty="0" err="1" smtClean="0"/>
              <a:t>მუშაობის</a:t>
            </a:r>
            <a:r>
              <a:rPr lang="en-US" dirty="0" smtClean="0"/>
              <a:t> </a:t>
            </a:r>
            <a:r>
              <a:rPr lang="en-US" dirty="0" err="1" smtClean="0"/>
              <a:t>ინტეგრაციული</a:t>
            </a:r>
            <a:r>
              <a:rPr lang="en-US" dirty="0" smtClean="0"/>
              <a:t> </a:t>
            </a:r>
            <a:r>
              <a:rPr lang="en-US" dirty="0" err="1" smtClean="0"/>
              <a:t>თეორიები</a:t>
            </a:r>
            <a:r>
              <a:rPr lang="en-US" dirty="0" smtClean="0"/>
              <a:t>, “</a:t>
            </a:r>
            <a:r>
              <a:rPr lang="en-US" dirty="0" err="1" smtClean="0"/>
              <a:t>ადგილობრივი</a:t>
            </a:r>
            <a:r>
              <a:rPr lang="en-US" dirty="0" smtClean="0"/>
              <a:t> </a:t>
            </a:r>
            <a:r>
              <a:rPr lang="en-US" dirty="0" err="1" smtClean="0"/>
              <a:t>ცოდნა</a:t>
            </a:r>
            <a:r>
              <a:rPr lang="en-US" dirty="0" smtClean="0"/>
              <a:t>” (“indigenous”, IFSW) </a:t>
            </a:r>
            <a:r>
              <a:rPr lang="en-US" dirty="0" err="1" smtClean="0"/>
              <a:t>და</a:t>
            </a:r>
            <a:r>
              <a:rPr lang="en-US" dirty="0" smtClean="0"/>
              <a:t> </a:t>
            </a:r>
            <a:r>
              <a:rPr lang="en-US" dirty="0" err="1" smtClean="0"/>
              <a:t>მოდელები</a:t>
            </a:r>
            <a:r>
              <a:rPr lang="en-US" dirty="0" smtClean="0"/>
              <a:t>, </a:t>
            </a:r>
            <a:r>
              <a:rPr lang="en-US" dirty="0" err="1" smtClean="0"/>
              <a:t>რომელიც</a:t>
            </a:r>
            <a:r>
              <a:rPr lang="en-US" dirty="0" smtClean="0"/>
              <a:t> </a:t>
            </a:r>
            <a:r>
              <a:rPr lang="en-US" dirty="0" err="1" smtClean="0"/>
              <a:t>კრიტიკული</a:t>
            </a:r>
            <a:r>
              <a:rPr lang="en-US" dirty="0" smtClean="0"/>
              <a:t> </a:t>
            </a:r>
            <a:r>
              <a:rPr lang="en-US" dirty="0" err="1" smtClean="0"/>
              <a:t>სოციალური</a:t>
            </a:r>
            <a:r>
              <a:rPr lang="en-US" dirty="0" smtClean="0"/>
              <a:t> </a:t>
            </a:r>
            <a:r>
              <a:rPr lang="en-US" dirty="0" err="1" smtClean="0"/>
              <a:t>პრობლემების</a:t>
            </a:r>
            <a:r>
              <a:rPr lang="en-US" dirty="0" smtClean="0"/>
              <a:t> </a:t>
            </a:r>
            <a:r>
              <a:rPr lang="en-US" dirty="0" err="1" smtClean="0"/>
              <a:t>გადასაჭრელად</a:t>
            </a:r>
            <a:r>
              <a:rPr lang="en-US" dirty="0" smtClean="0"/>
              <a:t> </a:t>
            </a:r>
            <a:r>
              <a:rPr lang="en-US" dirty="0" err="1" smtClean="0"/>
              <a:t>გამოიყენება</a:t>
            </a:r>
            <a:r>
              <a:rPr lang="en-US" dirty="0" smtClean="0"/>
              <a:t> 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ქცევითი</a:t>
            </a:r>
            <a:r>
              <a:rPr lang="en-US" dirty="0" smtClean="0"/>
              <a:t> </a:t>
            </a:r>
            <a:r>
              <a:rPr lang="en-US" dirty="0" err="1" smtClean="0"/>
              <a:t>მეცნიერება</a:t>
            </a:r>
            <a:r>
              <a:rPr lang="en-US" dirty="0" smtClean="0"/>
              <a:t>” – “Action Science” – </a:t>
            </a:r>
            <a:r>
              <a:rPr lang="en-US" dirty="0" err="1" smtClean="0"/>
              <a:t>Sommerfeld</a:t>
            </a:r>
            <a:r>
              <a:rPr lang="en-US" dirty="0" smtClean="0"/>
              <a:t> (2014)</a:t>
            </a:r>
          </a:p>
          <a:p>
            <a:r>
              <a:rPr lang="en-US" dirty="0" err="1" smtClean="0"/>
              <a:t>ტრანსლაციური</a:t>
            </a:r>
            <a:r>
              <a:rPr lang="en-US" dirty="0" smtClean="0"/>
              <a:t> </a:t>
            </a:r>
            <a:r>
              <a:rPr lang="en-US" dirty="0" err="1" smtClean="0"/>
              <a:t>მეცნიერება</a:t>
            </a:r>
            <a:r>
              <a:rPr lang="en-US" dirty="0" smtClean="0"/>
              <a:t>  - “Translational Science” (Fong, 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331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615</TotalTime>
  <Words>591</Words>
  <Application>Microsoft Macintosh PowerPoint</Application>
  <PresentationFormat>On-screen Show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Couture</vt:lpstr>
      <vt:lpstr>PowerPoint Presentation</vt:lpstr>
      <vt:lpstr>სოციალური მუშაობის განათლება: საერთაშორისო და ადგილობრივი პერსპექტივა</vt:lpstr>
      <vt:lpstr>სამი მიმართულება </vt:lpstr>
      <vt:lpstr>სოციალური მუშაობა  არის თუ  არა მეცნიერება ? Brekke 2012, 2013; Sommerfeld, 2014; Marsh, 2012; Anastas, 2014; Shaw, 2014; Longhofer and Floersch, 2012. </vt:lpstr>
      <vt:lpstr>PowerPoint Presentation</vt:lpstr>
      <vt:lpstr>Whitaker, Weissmuller &amp; Clark, 2006 </vt:lpstr>
      <vt:lpstr>პრაქტიკა და მეცნიერება (კვლევა)</vt:lpstr>
      <vt:lpstr>სოციალური მუშაობა არის გამოყენებითი მეცნიერება: </vt:lpstr>
      <vt:lpstr>PowerPoint Presentation</vt:lpstr>
      <vt:lpstr>სოციალური მუშაობის კვლევა -მარკერები</vt:lpstr>
      <vt:lpstr>ინსტიტუციური ნაბიჯები</vt:lpstr>
      <vt:lpstr>რა უნდა გავაკეთოთ: </vt:lpstr>
      <vt:lpstr>სოციალური მუშაობა, როგორც პრაქტიკა </vt:lpstr>
      <vt:lpstr>სოციალური მუშაობა - გლობალური პროფესია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სოციალური მუშაობის განათლების განვითარების ტენდენციები საქართველოში და გლობალურ დონეზე </dc:title>
  <dc:creator>Shorena Sadzaglishvili</dc:creator>
  <cp:lastModifiedBy>Shorena Sadzaglishvili</cp:lastModifiedBy>
  <cp:revision>34</cp:revision>
  <dcterms:created xsi:type="dcterms:W3CDTF">2015-04-19T02:37:56Z</dcterms:created>
  <dcterms:modified xsi:type="dcterms:W3CDTF">2015-04-28T07:58:10Z</dcterms:modified>
</cp:coreProperties>
</file>