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7"/>
  </p:notesMasterIdLst>
  <p:sldIdLst>
    <p:sldId id="270" r:id="rId2"/>
    <p:sldId id="256" r:id="rId3"/>
    <p:sldId id="257" r:id="rId4"/>
    <p:sldId id="259" r:id="rId5"/>
    <p:sldId id="258" r:id="rId6"/>
    <p:sldId id="260" r:id="rId7"/>
    <p:sldId id="261" r:id="rId8"/>
    <p:sldId id="263" r:id="rId9"/>
    <p:sldId id="264" r:id="rId10"/>
    <p:sldId id="269" r:id="rId11"/>
    <p:sldId id="265" r:id="rId12"/>
    <p:sldId id="266" r:id="rId13"/>
    <p:sldId id="267" r:id="rId14"/>
    <p:sldId id="268"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39" autoAdjust="0"/>
  </p:normalViewPr>
  <p:slideViewPr>
    <p:cSldViewPr snapToGrid="0" snapToObjects="1">
      <p:cViewPr>
        <p:scale>
          <a:sx n="103" d="100"/>
          <a:sy n="103" d="100"/>
        </p:scale>
        <p:origin x="-1256" y="-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US National Study of Licensed Social Workers</a:t>
            </a:r>
          </a:p>
          <a:p>
            <a:pPr>
              <a:defRPr/>
            </a:pPr>
            <a:r>
              <a:rPr lang="en-US" baseline="0" dirty="0" smtClean="0"/>
              <a:t>There is a little evidence that practitioners see themselves as scientific  </a:t>
            </a:r>
            <a:endParaRPr lang="en-US" dirty="0"/>
          </a:p>
        </c:rich>
      </c:tx>
      <c:layout>
        <c:manualLayout>
          <c:xMode val="edge"/>
          <c:yMode val="edge"/>
          <c:x val="0.13713554483288"/>
          <c:y val="0.0"/>
        </c:manualLayout>
      </c:layout>
      <c:overlay val="0"/>
    </c:title>
    <c:autoTitleDeleted val="0"/>
    <c:plotArea>
      <c:layout>
        <c:manualLayout>
          <c:layoutTarget val="inner"/>
          <c:xMode val="edge"/>
          <c:yMode val="edge"/>
          <c:x val="0.155604455693038"/>
          <c:y val="0.17813417636506"/>
          <c:w val="0.438553462067242"/>
          <c:h val="0.640370668116939"/>
        </c:manualLayout>
      </c:layout>
      <c:pieChart>
        <c:varyColors val="1"/>
        <c:ser>
          <c:idx val="0"/>
          <c:order val="0"/>
          <c:tx>
            <c:strRef>
              <c:f>Sheet1!$B$1</c:f>
              <c:strCache>
                <c:ptCount val="1"/>
                <c:pt idx="0">
                  <c:v>ლიცენზირებული სოციალური მუშაკები</c:v>
                </c:pt>
              </c:strCache>
            </c:strRef>
          </c:tx>
          <c:explosion val="30"/>
          <c:dLbls>
            <c:showLegendKey val="0"/>
            <c:showVal val="0"/>
            <c:showCatName val="0"/>
            <c:showSerName val="0"/>
            <c:showPercent val="1"/>
            <c:showBubbleSize val="0"/>
            <c:showLeaderLines val="1"/>
          </c:dLbls>
          <c:cat>
            <c:strRef>
              <c:f>Sheet1!$A$2:$A$5</c:f>
              <c:strCache>
                <c:ptCount val="2"/>
                <c:pt idx="0">
                  <c:v>პირდაპირი პრაქტიკა</c:v>
                </c:pt>
                <c:pt idx="1">
                  <c:v>კვლევა </c:v>
                </c:pt>
              </c:strCache>
            </c:strRef>
          </c:cat>
          <c:val>
            <c:numRef>
              <c:f>Sheet1!$B$2:$B$5</c:f>
              <c:numCache>
                <c:formatCode>General</c:formatCode>
                <c:ptCount val="4"/>
                <c:pt idx="0">
                  <c:v>42.0</c:v>
                </c:pt>
                <c:pt idx="1">
                  <c:v>58.0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0.65631</cdr:x>
      <cdr:y>0.31186</cdr:y>
    </cdr:from>
    <cdr:to>
      <cdr:x>0.94786</cdr:x>
      <cdr:y>0.50847</cdr:y>
    </cdr:to>
    <cdr:sp macro="" textlink="">
      <cdr:nvSpPr>
        <cdr:cNvPr id="2" name="TextBox 1"/>
        <cdr:cNvSpPr txBox="1"/>
      </cdr:nvSpPr>
      <cdr:spPr>
        <a:xfrm xmlns:a="http://schemas.openxmlformats.org/drawingml/2006/main">
          <a:off x="4909842" y="1425039"/>
          <a:ext cx="2181065" cy="8983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58 % -</a:t>
          </a:r>
        </a:p>
        <a:p xmlns:a="http://schemas.openxmlformats.org/drawingml/2006/main">
          <a:r>
            <a:rPr lang="en-US" sz="1800" dirty="0" smtClean="0"/>
            <a:t> self reported</a:t>
          </a:r>
        </a:p>
        <a:p xmlns:a="http://schemas.openxmlformats.org/drawingml/2006/main">
          <a:r>
            <a:rPr lang="en-US" sz="1800" dirty="0" smtClean="0"/>
            <a:t> doing some research </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BE49F-D023-FF42-AB4E-42C5DD50B417}" type="datetimeFigureOut">
              <a:rPr lang="en-US" smtClean="0"/>
              <a:t>4/28/15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1991E-D638-5D4B-B89A-5C5F36CF9AF1}" type="slidenum">
              <a:rPr lang="en-US" smtClean="0"/>
              <a:t>‹#›</a:t>
            </a:fld>
            <a:endParaRPr lang="en-US"/>
          </a:p>
        </p:txBody>
      </p:sp>
    </p:spTree>
    <p:extLst>
      <p:ext uri="{BB962C8B-B14F-4D97-AF65-F5344CB8AC3E}">
        <p14:creationId xmlns:p14="http://schemas.microsoft.com/office/powerpoint/2010/main" val="648458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1991E-D638-5D4B-B89A-5C5F36CF9AF1}" type="slidenum">
              <a:rPr lang="en-US" smtClean="0"/>
              <a:t>15</a:t>
            </a:fld>
            <a:endParaRPr lang="en-US"/>
          </a:p>
        </p:txBody>
      </p:sp>
    </p:spTree>
    <p:extLst>
      <p:ext uri="{BB962C8B-B14F-4D97-AF65-F5344CB8AC3E}">
        <p14:creationId xmlns:p14="http://schemas.microsoft.com/office/powerpoint/2010/main" val="139935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x-none"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4/28/15</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x-none"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x-none"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2" name="Title 1"/>
          <p:cNvSpPr>
            <a:spLocks noGrp="1"/>
          </p:cNvSpPr>
          <p:nvPr>
            <p:ph type="title"/>
          </p:nvPr>
        </p:nvSpPr>
        <p:spPr/>
        <p:txBody>
          <a:bodyPr/>
          <a:lstStyle/>
          <a:p>
            <a:r>
              <a:rPr lang="x-none"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4/28/15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4/28/15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x-none"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
        <p:nvSpPr>
          <p:cNvPr id="9" name="Content Placeholder 8"/>
          <p:cNvSpPr>
            <a:spLocks noGrp="1"/>
          </p:cNvSpPr>
          <p:nvPr>
            <p:ph sz="quarter" idx="13"/>
          </p:nvPr>
        </p:nvSpPr>
        <p:spPr>
          <a:xfrm>
            <a:off x="1371600" y="1676400"/>
            <a:ext cx="3276600" cy="35052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x-none"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4/28/15</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C DISK\Desktop\GASW confrrance\PPT\ppt შაბლონები\11154854_10205410386693170_8942313149358317153_o.jpg"/>
          <p:cNvPicPr>
            <a:picLocks noGrp="1" noChangeAspect="1" noChangeArrowheads="1"/>
          </p:cNvPicPr>
          <p:nvPr>
            <p:ph sz="quarter" idx="1"/>
          </p:nvPr>
        </p:nvPicPr>
        <p:blipFill>
          <a:blip r:embed="rId2" cstate="print"/>
          <a:srcRect/>
          <a:stretch>
            <a:fillRect/>
          </a:stretch>
        </p:blipFill>
        <p:spPr bwMode="auto">
          <a:xfrm>
            <a:off x="1" y="0"/>
            <a:ext cx="9144000" cy="6858000"/>
          </a:xfrm>
          <a:prstGeom prst="rect">
            <a:avLst/>
          </a:prstGeom>
          <a:noFill/>
        </p:spPr>
      </p:pic>
    </p:spTree>
    <p:extLst>
      <p:ext uri="{BB962C8B-B14F-4D97-AF65-F5344CB8AC3E}">
        <p14:creationId xmlns:p14="http://schemas.microsoft.com/office/powerpoint/2010/main" val="426286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1331"/>
            <a:ext cx="6400800" cy="989869"/>
          </a:xfrm>
        </p:spPr>
        <p:txBody>
          <a:bodyPr>
            <a:noAutofit/>
          </a:bodyPr>
          <a:lstStyle/>
          <a:p>
            <a:r>
              <a:rPr lang="en-US" sz="2400" dirty="0" smtClean="0"/>
              <a:t>The markers of a social Work Research </a:t>
            </a:r>
            <a:endParaRPr lang="en-US" sz="2400" dirty="0"/>
          </a:p>
        </p:txBody>
      </p:sp>
      <p:sp>
        <p:nvSpPr>
          <p:cNvPr id="3" name="Content Placeholder 2"/>
          <p:cNvSpPr>
            <a:spLocks noGrp="1"/>
          </p:cNvSpPr>
          <p:nvPr>
            <p:ph idx="1"/>
          </p:nvPr>
        </p:nvSpPr>
        <p:spPr/>
        <p:txBody>
          <a:bodyPr>
            <a:normAutofit/>
          </a:bodyPr>
          <a:lstStyle/>
          <a:p>
            <a:r>
              <a:rPr lang="en-US" dirty="0" smtClean="0"/>
              <a:t>It is </a:t>
            </a:r>
            <a:r>
              <a:rPr lang="en-US" dirty="0"/>
              <a:t>consistent with social work’s core constructs, professional purpose and ethical code, </a:t>
            </a:r>
            <a:endParaRPr lang="en-US" dirty="0" smtClean="0"/>
          </a:p>
          <a:p>
            <a:r>
              <a:rPr lang="en-US" dirty="0" smtClean="0"/>
              <a:t>Systematic approach - </a:t>
            </a:r>
            <a:r>
              <a:rPr lang="en-US" dirty="0"/>
              <a:t>contextual factors having critical role in realization of individual’s full potential. </a:t>
            </a:r>
            <a:endParaRPr lang="en-US" dirty="0" smtClean="0"/>
          </a:p>
          <a:p>
            <a:r>
              <a:rPr lang="en-US" dirty="0" smtClean="0"/>
              <a:t>It explicitly promotes social change and the social justice (Payne</a:t>
            </a:r>
            <a:r>
              <a:rPr lang="en-US" dirty="0"/>
              <a:t>, 2006 )</a:t>
            </a:r>
            <a:endParaRPr lang="en-US" dirty="0" smtClean="0"/>
          </a:p>
          <a:p>
            <a:endParaRPr lang="en-US" dirty="0"/>
          </a:p>
        </p:txBody>
      </p:sp>
    </p:spTree>
    <p:extLst>
      <p:ext uri="{BB962C8B-B14F-4D97-AF65-F5344CB8AC3E}">
        <p14:creationId xmlns:p14="http://schemas.microsoft.com/office/powerpoint/2010/main" val="3801090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Institutional Response to Development of Science of Social Work</a:t>
            </a:r>
            <a:endParaRPr lang="en-US" sz="2000" dirty="0"/>
          </a:p>
        </p:txBody>
      </p:sp>
      <p:sp>
        <p:nvSpPr>
          <p:cNvPr id="3" name="Content Placeholder 2"/>
          <p:cNvSpPr>
            <a:spLocks noGrp="1"/>
          </p:cNvSpPr>
          <p:nvPr>
            <p:ph idx="1"/>
          </p:nvPr>
        </p:nvSpPr>
        <p:spPr/>
        <p:txBody>
          <a:bodyPr>
            <a:noAutofit/>
          </a:bodyPr>
          <a:lstStyle/>
          <a:p>
            <a:r>
              <a:rPr lang="en-US" sz="1200" dirty="0" smtClean="0"/>
              <a:t>AASWSW - </a:t>
            </a:r>
            <a:r>
              <a:rPr lang="en-US" sz="1200" dirty="0"/>
              <a:t>T</a:t>
            </a:r>
            <a:r>
              <a:rPr lang="en-US" sz="1200" dirty="0" smtClean="0"/>
              <a:t>he </a:t>
            </a:r>
            <a:r>
              <a:rPr lang="en-US" sz="1200" dirty="0"/>
              <a:t>American Academy of Social Work and Social </a:t>
            </a:r>
            <a:r>
              <a:rPr lang="en-US" sz="1200" dirty="0" smtClean="0"/>
              <a:t>Welfare,  2009</a:t>
            </a:r>
          </a:p>
          <a:p>
            <a:r>
              <a:rPr lang="en-US" sz="1200" dirty="0" smtClean="0"/>
              <a:t>CSWE – </a:t>
            </a:r>
            <a:r>
              <a:rPr lang="en-US" sz="1200" dirty="0"/>
              <a:t>Council of Social Work Education </a:t>
            </a:r>
            <a:endParaRPr lang="en-US" sz="1200" dirty="0" smtClean="0"/>
          </a:p>
          <a:p>
            <a:r>
              <a:rPr lang="en-US" sz="1200" dirty="0" smtClean="0"/>
              <a:t>GADE - </a:t>
            </a:r>
            <a:r>
              <a:rPr lang="en-US" sz="1200" dirty="0"/>
              <a:t>the Group of Advancement of Doctoral Education in social work </a:t>
            </a:r>
            <a:r>
              <a:rPr lang="en-US" sz="1200" dirty="0" smtClean="0"/>
              <a:t>(1970)</a:t>
            </a:r>
          </a:p>
          <a:p>
            <a:r>
              <a:rPr lang="en-US" sz="1200" dirty="0" smtClean="0"/>
              <a:t>ANSWER - </a:t>
            </a:r>
            <a:r>
              <a:rPr lang="en-US" sz="1200" dirty="0"/>
              <a:t>Action Network for Social Work Education and Research </a:t>
            </a:r>
            <a:endParaRPr lang="en-US" sz="1200" dirty="0" smtClean="0"/>
          </a:p>
          <a:p>
            <a:r>
              <a:rPr lang="en-US" sz="1200" dirty="0" smtClean="0"/>
              <a:t>SSWR - </a:t>
            </a:r>
            <a:r>
              <a:rPr lang="en-US" sz="1200" dirty="0"/>
              <a:t>the Society for Social Work and Research </a:t>
            </a:r>
            <a:endParaRPr lang="en-US" sz="1200" dirty="0" smtClean="0"/>
          </a:p>
          <a:p>
            <a:r>
              <a:rPr lang="en-US" sz="1200" dirty="0" smtClean="0"/>
              <a:t>IFSW</a:t>
            </a:r>
            <a:r>
              <a:rPr lang="en-US" sz="1200" dirty="0"/>
              <a:t>, IASSW</a:t>
            </a:r>
          </a:p>
          <a:p>
            <a:r>
              <a:rPr lang="en-US" sz="1200" dirty="0" smtClean="0"/>
              <a:t>NASW etc. </a:t>
            </a:r>
          </a:p>
          <a:p>
            <a:r>
              <a:rPr lang="en-US" sz="1200" dirty="0" smtClean="0"/>
              <a:t>SSSW – (2006) </a:t>
            </a:r>
            <a:r>
              <a:rPr lang="en-US" sz="1200" dirty="0"/>
              <a:t>the delegates of the Swiss Academy of Humanities and Social Sciences unanimously elected the SSSW a new member of the Academy after having thoroughly evaluated the scientific performance of Swiss Social Work Science over the last 10 years </a:t>
            </a:r>
            <a:r>
              <a:rPr lang="en-US" sz="1200" dirty="0" smtClean="0"/>
              <a:t>. (2013)  </a:t>
            </a:r>
          </a:p>
        </p:txBody>
      </p:sp>
    </p:spTree>
    <p:extLst>
      <p:ext uri="{BB962C8B-B14F-4D97-AF65-F5344CB8AC3E}">
        <p14:creationId xmlns:p14="http://schemas.microsoft.com/office/powerpoint/2010/main" val="21675035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470409"/>
          </a:xfrm>
        </p:spPr>
        <p:txBody>
          <a:bodyPr>
            <a:normAutofit fontScale="90000"/>
          </a:bodyPr>
          <a:lstStyle/>
          <a:p>
            <a:r>
              <a:rPr lang="en-US" sz="1800" dirty="0" smtClean="0"/>
              <a:t>Steps toward Social work as a Science: Georgia</a:t>
            </a:r>
            <a:endParaRPr lang="en-US" sz="1800" dirty="0"/>
          </a:p>
        </p:txBody>
      </p:sp>
      <p:sp>
        <p:nvSpPr>
          <p:cNvPr id="3" name="Content Placeholder 2"/>
          <p:cNvSpPr>
            <a:spLocks noGrp="1"/>
          </p:cNvSpPr>
          <p:nvPr>
            <p:ph idx="1"/>
          </p:nvPr>
        </p:nvSpPr>
        <p:spPr>
          <a:xfrm>
            <a:off x="1371600" y="1967174"/>
            <a:ext cx="6400800" cy="3519228"/>
          </a:xfrm>
        </p:spPr>
        <p:txBody>
          <a:bodyPr>
            <a:normAutofit fontScale="70000" lnSpcReduction="20000"/>
          </a:bodyPr>
          <a:lstStyle/>
          <a:p>
            <a:r>
              <a:rPr lang="en-US" dirty="0" smtClean="0"/>
              <a:t>To strengthen social work doctoral education, to prepare high impact researchers</a:t>
            </a:r>
            <a:r>
              <a:rPr lang="en-US" dirty="0"/>
              <a:t>, high quality social science research in line with academic </a:t>
            </a:r>
            <a:r>
              <a:rPr lang="en-US" dirty="0" smtClean="0"/>
              <a:t>standards; </a:t>
            </a:r>
          </a:p>
          <a:p>
            <a:r>
              <a:rPr lang="en-US" dirty="0" smtClean="0"/>
              <a:t>Acknowledgement of social work scientists within national academy of science;  </a:t>
            </a:r>
          </a:p>
          <a:p>
            <a:r>
              <a:rPr lang="en-US" dirty="0"/>
              <a:t>T</a:t>
            </a:r>
            <a:r>
              <a:rPr lang="en-US" dirty="0" smtClean="0"/>
              <a:t>o </a:t>
            </a:r>
            <a:r>
              <a:rPr lang="en-US" dirty="0"/>
              <a:t>develop intellectual scientific community </a:t>
            </a:r>
            <a:r>
              <a:rPr lang="en-US" dirty="0" smtClean="0"/>
              <a:t>at the University that </a:t>
            </a:r>
            <a:r>
              <a:rPr lang="en-US" dirty="0"/>
              <a:t>will be able to undertake </a:t>
            </a:r>
            <a:r>
              <a:rPr lang="en-US" dirty="0" smtClean="0"/>
              <a:t>interdisciplinary and trans disciplinary research (Research Centers), to enhance academic </a:t>
            </a:r>
            <a:r>
              <a:rPr lang="en-US" dirty="0"/>
              <a:t>environment </a:t>
            </a:r>
            <a:r>
              <a:rPr lang="en-US" dirty="0" smtClean="0"/>
              <a:t>(research culture) enabling </a:t>
            </a:r>
            <a:r>
              <a:rPr lang="en-US" dirty="0"/>
              <a:t>successful collaborations between qualified </a:t>
            </a:r>
            <a:r>
              <a:rPr lang="en-US" dirty="0" smtClean="0"/>
              <a:t>scholars; </a:t>
            </a:r>
          </a:p>
          <a:p>
            <a:r>
              <a:rPr lang="en-US" dirty="0" smtClean="0"/>
              <a:t>Advocacy: social work </a:t>
            </a:r>
            <a:r>
              <a:rPr lang="en-US" dirty="0"/>
              <a:t>research can be utilized in different sectors, </a:t>
            </a:r>
            <a:r>
              <a:rPr lang="en-US" dirty="0" smtClean="0"/>
              <a:t>to </a:t>
            </a:r>
            <a:r>
              <a:rPr lang="en-US" dirty="0"/>
              <a:t>facilitate informed decision-making processes and bolster the country’s </a:t>
            </a:r>
            <a:r>
              <a:rPr lang="en-US" dirty="0" smtClean="0"/>
              <a:t>development. To encourage </a:t>
            </a:r>
            <a:r>
              <a:rPr lang="en-US" dirty="0"/>
              <a:t>greater interaction between Georgian academic researchers, civil society/community members, and government policy </a:t>
            </a:r>
            <a:r>
              <a:rPr lang="en-US" dirty="0" smtClean="0"/>
              <a:t>makers;  </a:t>
            </a:r>
          </a:p>
          <a:p>
            <a:r>
              <a:rPr lang="en-US" dirty="0" smtClean="0"/>
              <a:t>State Funding Institutions: Building social work knowledge for effective services and policies (e.g. NIMH, NIH, ASWR – Institute for Advancement of Social Work Research and etc.). </a:t>
            </a:r>
            <a:endParaRPr lang="en-US" dirty="0"/>
          </a:p>
        </p:txBody>
      </p:sp>
    </p:spTree>
    <p:extLst>
      <p:ext uri="{BB962C8B-B14F-4D97-AF65-F5344CB8AC3E}">
        <p14:creationId xmlns:p14="http://schemas.microsoft.com/office/powerpoint/2010/main" val="660476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Work Professional Practice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Implementation of Continuing Education Practices;  </a:t>
            </a:r>
          </a:p>
          <a:p>
            <a:r>
              <a:rPr lang="en-US" dirty="0" smtClean="0"/>
              <a:t>Professional Doctorate;  </a:t>
            </a:r>
          </a:p>
          <a:p>
            <a:r>
              <a:rPr lang="en-US" dirty="0" smtClean="0"/>
              <a:t>Agency based research / Academy (Science, </a:t>
            </a:r>
            <a:r>
              <a:rPr lang="en-US" dirty="0" err="1" smtClean="0"/>
              <a:t>Univeritiy</a:t>
            </a:r>
            <a:r>
              <a:rPr lang="en-US" dirty="0" smtClean="0"/>
              <a:t>) and Practice (Agency) Collaboration;  </a:t>
            </a:r>
          </a:p>
          <a:p>
            <a:r>
              <a:rPr lang="en-US" dirty="0" smtClean="0"/>
              <a:t>Implementation of Translational science – to bridge the science and service communities:  (1) to speed the use of promising and evidence based practices (2) to train service researchers to develop and participate in interdisciplinary investigative teams;  </a:t>
            </a:r>
          </a:p>
          <a:p>
            <a:r>
              <a:rPr lang="en-US" dirty="0" smtClean="0"/>
              <a:t>Include researchers in academic teaching process </a:t>
            </a:r>
          </a:p>
          <a:p>
            <a:endParaRPr lang="en-US" dirty="0"/>
          </a:p>
        </p:txBody>
      </p:sp>
    </p:spTree>
    <p:extLst>
      <p:ext uri="{BB962C8B-B14F-4D97-AF65-F5344CB8AC3E}">
        <p14:creationId xmlns:p14="http://schemas.microsoft.com/office/powerpoint/2010/main" val="5825611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685800"/>
          </a:xfrm>
        </p:spPr>
        <p:txBody>
          <a:bodyPr>
            <a:normAutofit fontScale="90000"/>
          </a:bodyPr>
          <a:lstStyle/>
          <a:p>
            <a:r>
              <a:rPr lang="en-US" dirty="0" smtClean="0"/>
              <a:t>Social Work as Global Profession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Global social work should have its broader super national concerns and content – global issues are answered from the global perspective, but within the ecological contexts of each country. </a:t>
            </a:r>
          </a:p>
          <a:p>
            <a:r>
              <a:rPr lang="en-US" dirty="0" smtClean="0"/>
              <a:t>Cross national comparative social work and policy research. Methodological innovations and not simple comparison between social welfare systems </a:t>
            </a:r>
          </a:p>
          <a:p>
            <a:r>
              <a:rPr lang="en-US" dirty="0" smtClean="0"/>
              <a:t>International social work experts – who possess a unique body </a:t>
            </a:r>
            <a:r>
              <a:rPr lang="en-US" dirty="0"/>
              <a:t>of knowledge and skills that can positively effect the national and international social situation, especially in helping to find sustainable solutions to recurrent local, state, national and international </a:t>
            </a:r>
            <a:r>
              <a:rPr lang="en-US"/>
              <a:t>social </a:t>
            </a:r>
            <a:r>
              <a:rPr lang="en-US" smtClean="0"/>
              <a:t>problems. </a:t>
            </a:r>
            <a:endParaRPr lang="en-US" dirty="0"/>
          </a:p>
        </p:txBody>
      </p:sp>
    </p:spTree>
    <p:extLst>
      <p:ext uri="{BB962C8B-B14F-4D97-AF65-F5344CB8AC3E}">
        <p14:creationId xmlns:p14="http://schemas.microsoft.com/office/powerpoint/2010/main" val="20614899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
          </p:nvPr>
        </p:nvSpPr>
        <p:spPr/>
        <p:txBody>
          <a:bodyPr>
            <a:normAutofit fontScale="85000" lnSpcReduction="20000"/>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sz="4000" b="1" dirty="0" smtClean="0"/>
          </a:p>
          <a:p>
            <a:pPr algn="ctr">
              <a:buNone/>
            </a:pPr>
            <a:r>
              <a:rPr lang="en-US" sz="4000" b="1" dirty="0" smtClean="0"/>
              <a:t>Thank You for Attention!</a:t>
            </a:r>
            <a:endParaRPr lang="en-US" sz="4000" b="1" dirty="0"/>
          </a:p>
        </p:txBody>
      </p:sp>
      <p:pic>
        <p:nvPicPr>
          <p:cNvPr id="1026" name="Picture 2" descr="D:\C DISK\Desktop\GASW confrrance\PPT\ppt შაბლონები\11154854_10205410386693170_8942313149358317153_odd.jpg"/>
          <p:cNvPicPr>
            <a:picLocks noChangeAspect="1" noChangeArrowheads="1"/>
          </p:cNvPicPr>
          <p:nvPr/>
        </p:nvPicPr>
        <p:blipFill>
          <a:blip r:embed="rId3" cstate="print"/>
          <a:srcRect/>
          <a:stretch>
            <a:fillRect/>
          </a:stretch>
        </p:blipFill>
        <p:spPr bwMode="auto">
          <a:xfrm>
            <a:off x="381000" y="304800"/>
            <a:ext cx="8229600" cy="3800754"/>
          </a:xfrm>
          <a:prstGeom prst="rect">
            <a:avLst/>
          </a:prstGeom>
          <a:noFill/>
        </p:spPr>
      </p:pic>
    </p:spTree>
    <p:extLst>
      <p:ext uri="{BB962C8B-B14F-4D97-AF65-F5344CB8AC3E}">
        <p14:creationId xmlns:p14="http://schemas.microsoft.com/office/powerpoint/2010/main" val="4174008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Social Work Education: International and local Perspective </a:t>
            </a:r>
            <a:endParaRPr lang="en-US" sz="2800" dirty="0"/>
          </a:p>
        </p:txBody>
      </p:sp>
      <p:sp>
        <p:nvSpPr>
          <p:cNvPr id="3" name="Subtitle 2"/>
          <p:cNvSpPr>
            <a:spLocks noGrp="1"/>
          </p:cNvSpPr>
          <p:nvPr>
            <p:ph type="subTitle" idx="1"/>
          </p:nvPr>
        </p:nvSpPr>
        <p:spPr>
          <a:xfrm>
            <a:off x="1371600" y="3428999"/>
            <a:ext cx="6400800" cy="1992345"/>
          </a:xfrm>
        </p:spPr>
        <p:txBody>
          <a:bodyPr>
            <a:normAutofit/>
          </a:bodyPr>
          <a:lstStyle/>
          <a:p>
            <a:r>
              <a:rPr lang="en-US" b="1" dirty="0" smtClean="0"/>
              <a:t>Shorena Sadzaglishvili, PhD, MSW</a:t>
            </a:r>
          </a:p>
          <a:p>
            <a:r>
              <a:rPr lang="en-US" b="1" dirty="0" smtClean="0"/>
              <a:t>Ilia State University </a:t>
            </a:r>
          </a:p>
          <a:p>
            <a:r>
              <a:rPr lang="en-US" b="1" dirty="0" smtClean="0"/>
              <a:t>Head of Master and Doctoral Programs in Social Work  </a:t>
            </a:r>
            <a:endParaRPr lang="en-US" b="1" dirty="0"/>
          </a:p>
        </p:txBody>
      </p:sp>
    </p:spTree>
    <p:extLst>
      <p:ext uri="{BB962C8B-B14F-4D97-AF65-F5344CB8AC3E}">
        <p14:creationId xmlns:p14="http://schemas.microsoft.com/office/powerpoint/2010/main" val="13840126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Social Work as a Science </a:t>
            </a:r>
          </a:p>
          <a:p>
            <a:r>
              <a:rPr lang="en-US" dirty="0" smtClean="0"/>
              <a:t>Social work as a Professional Practice </a:t>
            </a:r>
          </a:p>
          <a:p>
            <a:r>
              <a:rPr lang="en-US" dirty="0" smtClean="0"/>
              <a:t>Social Work as a Global Profession </a:t>
            </a:r>
            <a:endParaRPr lang="en-US" dirty="0"/>
          </a:p>
        </p:txBody>
      </p:sp>
    </p:spTree>
    <p:extLst>
      <p:ext uri="{BB962C8B-B14F-4D97-AF65-F5344CB8AC3E}">
        <p14:creationId xmlns:p14="http://schemas.microsoft.com/office/powerpoint/2010/main" val="2456922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3552830"/>
          </a:xfrm>
        </p:spPr>
        <p:txBody>
          <a:bodyPr>
            <a:normAutofit fontScale="90000"/>
          </a:bodyPr>
          <a:lstStyle/>
          <a:p>
            <a:r>
              <a:rPr lang="en-US" dirty="0" smtClean="0"/>
              <a:t>Is Social Work a Science? </a:t>
            </a:r>
            <a:br>
              <a:rPr lang="en-US" dirty="0" smtClean="0"/>
            </a:br>
            <a:r>
              <a:rPr lang="en-US" dirty="0"/>
              <a:t/>
            </a:r>
            <a:br>
              <a:rPr lang="en-US" dirty="0"/>
            </a:br>
            <a:r>
              <a:rPr lang="en-US" dirty="0" err="1" smtClean="0"/>
              <a:t>Brekke</a:t>
            </a:r>
            <a:r>
              <a:rPr lang="en-US" dirty="0" smtClean="0"/>
              <a:t> </a:t>
            </a:r>
            <a:r>
              <a:rPr lang="en-US" dirty="0"/>
              <a:t>2012, 2013; </a:t>
            </a:r>
            <a:r>
              <a:rPr lang="en-US" dirty="0" err="1"/>
              <a:t>Sommerfeld</a:t>
            </a:r>
            <a:r>
              <a:rPr lang="en-US" dirty="0"/>
              <a:t>, 2014; Marsh, 2012; </a:t>
            </a:r>
            <a:r>
              <a:rPr lang="en-US" dirty="0" err="1"/>
              <a:t>Anastas</a:t>
            </a:r>
            <a:r>
              <a:rPr lang="en-US" dirty="0"/>
              <a:t>, 2014; Shaw, 2014; </a:t>
            </a:r>
            <a:r>
              <a:rPr lang="en-US" dirty="0" err="1"/>
              <a:t>Longhofer</a:t>
            </a:r>
            <a:r>
              <a:rPr lang="en-US" dirty="0"/>
              <a:t> and </a:t>
            </a:r>
            <a:r>
              <a:rPr lang="en-US" dirty="0" err="1"/>
              <a:t>Floersch</a:t>
            </a:r>
            <a:r>
              <a:rPr lang="en-US" dirty="0"/>
              <a:t>, </a:t>
            </a:r>
            <a:r>
              <a:rPr lang="en-US" dirty="0" smtClean="0"/>
              <a:t>2012. </a:t>
            </a:r>
            <a:endParaRPr lang="en-US" dirty="0"/>
          </a:p>
        </p:txBody>
      </p:sp>
    </p:spTree>
    <p:extLst>
      <p:ext uri="{BB962C8B-B14F-4D97-AF65-F5344CB8AC3E}">
        <p14:creationId xmlns:p14="http://schemas.microsoft.com/office/powerpoint/2010/main" val="2444351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30736"/>
            <a:ext cx="6400800" cy="4368055"/>
          </a:xfrm>
        </p:spPr>
        <p:txBody>
          <a:bodyPr>
            <a:noAutofit/>
          </a:bodyPr>
          <a:lstStyle/>
          <a:p>
            <a:r>
              <a:rPr lang="en-US" sz="1200" dirty="0" smtClean="0"/>
              <a:t>Social work education has historically been grounded in professional practice  </a:t>
            </a:r>
          </a:p>
          <a:p>
            <a:r>
              <a:rPr lang="en-US" sz="1200" dirty="0" smtClean="0"/>
              <a:t>Social work has no unique subject matter or methodology </a:t>
            </a:r>
          </a:p>
          <a:p>
            <a:r>
              <a:rPr lang="en-US" sz="1200" dirty="0" smtClean="0"/>
              <a:t>This profession is made up largely of mater’s level practitioners who as a group do not have the research sophistication that is found among doctoral graduates from other fields. </a:t>
            </a:r>
          </a:p>
          <a:p>
            <a:r>
              <a:rPr lang="en-US" sz="1200" dirty="0" smtClean="0"/>
              <a:t>Social workers have not contributed towards the scientific advances and evidence based treatments relevant to social work as much as other professionals such as psychologists, psychiatrists and sociologists. </a:t>
            </a:r>
          </a:p>
          <a:p>
            <a:r>
              <a:rPr lang="en-US" sz="1200" dirty="0" smtClean="0"/>
              <a:t>The total number of social work journals and the impact factors of these journals indicate that social work’s contribution to the expanding social science knowledge based has relatively restricted </a:t>
            </a:r>
          </a:p>
          <a:p>
            <a:r>
              <a:rPr lang="en-US" sz="1200" dirty="0" smtClean="0"/>
              <a:t>Social work textbooks and journals exemplify the  “piggyback” approach to social work that is to embrace knowledge from any discipline relevant to profession that interferes with defining itself as  a social science</a:t>
            </a:r>
            <a:endParaRPr lang="en-US" sz="1200" dirty="0"/>
          </a:p>
          <a:p>
            <a:r>
              <a:rPr lang="en-US" sz="1200" dirty="0" smtClean="0"/>
              <a:t>Social work as a science is missing from social work’s mission statements, codes of ethics and accreditation documents. </a:t>
            </a:r>
          </a:p>
          <a:p>
            <a:endParaRPr lang="en-US" sz="1400" dirty="0" smtClean="0"/>
          </a:p>
          <a:p>
            <a:endParaRPr lang="en-US" sz="1200" dirty="0"/>
          </a:p>
        </p:txBody>
      </p:sp>
    </p:spTree>
    <p:extLst>
      <p:ext uri="{BB962C8B-B14F-4D97-AF65-F5344CB8AC3E}">
        <p14:creationId xmlns:p14="http://schemas.microsoft.com/office/powerpoint/2010/main" val="1032995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53290"/>
            <a:ext cx="6400800" cy="294301"/>
          </a:xfrm>
        </p:spPr>
        <p:txBody>
          <a:bodyPr>
            <a:normAutofit fontScale="90000"/>
          </a:bodyPr>
          <a:lstStyle/>
          <a:p>
            <a:r>
              <a:rPr lang="en-US" sz="1800" dirty="0"/>
              <a:t>Whitaker, Weissmuller &amp; Clark, </a:t>
            </a:r>
            <a:r>
              <a:rPr lang="en-US" sz="1800" dirty="0" smtClean="0"/>
              <a:t>2006 </a:t>
            </a:r>
            <a:endParaRPr lang="en-US" sz="1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3036112"/>
              </p:ext>
            </p:extLst>
          </p:nvPr>
        </p:nvGraphicFramePr>
        <p:xfrm>
          <a:off x="771615" y="1347591"/>
          <a:ext cx="7480927" cy="45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73073" y="4807277"/>
            <a:ext cx="8267109" cy="1200329"/>
          </a:xfrm>
          <a:prstGeom prst="rect">
            <a:avLst/>
          </a:prstGeom>
          <a:noFill/>
        </p:spPr>
        <p:txBody>
          <a:bodyPr wrap="square" rtlCol="0">
            <a:spAutoFit/>
          </a:bodyPr>
          <a:lstStyle/>
          <a:p>
            <a:r>
              <a:rPr lang="en-US" dirty="0" smtClean="0"/>
              <a:t>The employment statistics shows a significant presence of social workers in health and human service jobs, whereas social work researchers account for less than 1% of all researchers actively involved in federally funded projects (Bureau of Labor Statistics, 2012)- </a:t>
            </a:r>
            <a:r>
              <a:rPr lang="en-US" dirty="0" err="1"/>
              <a:t>Anastas</a:t>
            </a:r>
            <a:r>
              <a:rPr lang="en-US" dirty="0"/>
              <a:t>, 2014 </a:t>
            </a:r>
          </a:p>
        </p:txBody>
      </p:sp>
    </p:spTree>
    <p:extLst>
      <p:ext uri="{BB962C8B-B14F-4D97-AF65-F5344CB8AC3E}">
        <p14:creationId xmlns:p14="http://schemas.microsoft.com/office/powerpoint/2010/main" val="3999888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Gap between Science and Practice </a:t>
            </a:r>
            <a:endParaRPr lang="en-US" dirty="0"/>
          </a:p>
        </p:txBody>
      </p:sp>
      <p:sp>
        <p:nvSpPr>
          <p:cNvPr id="3" name="Content Placeholder 2"/>
          <p:cNvSpPr>
            <a:spLocks noGrp="1"/>
          </p:cNvSpPr>
          <p:nvPr>
            <p:ph idx="1"/>
          </p:nvPr>
        </p:nvSpPr>
        <p:spPr>
          <a:xfrm>
            <a:off x="1371600" y="1981200"/>
            <a:ext cx="6400800" cy="3734445"/>
          </a:xfrm>
        </p:spPr>
        <p:txBody>
          <a:bodyPr>
            <a:normAutofit fontScale="70000" lnSpcReduction="20000"/>
          </a:bodyPr>
          <a:lstStyle/>
          <a:p>
            <a:r>
              <a:rPr lang="en-US" dirty="0"/>
              <a:t>S</a:t>
            </a:r>
            <a:r>
              <a:rPr lang="en-US" dirty="0" smtClean="0"/>
              <a:t>everal </a:t>
            </a:r>
            <a:r>
              <a:rPr lang="en-US" dirty="0"/>
              <a:t>national reports of the US indicated that there is a 20-year gap between knowledge generated from the best clinical research and the utilization of that knowledge in health and mental health sectors </a:t>
            </a:r>
            <a:r>
              <a:rPr lang="en-US" dirty="0" smtClean="0"/>
              <a:t>(</a:t>
            </a:r>
            <a:r>
              <a:rPr lang="en-US" dirty="0" err="1"/>
              <a:t>Brekke</a:t>
            </a:r>
            <a:r>
              <a:rPr lang="en-US" dirty="0"/>
              <a:t>, Ell and </a:t>
            </a:r>
            <a:r>
              <a:rPr lang="en-US" dirty="0" err="1"/>
              <a:t>Palinkas</a:t>
            </a:r>
            <a:r>
              <a:rPr lang="en-US" dirty="0"/>
              <a:t>, 2007)</a:t>
            </a:r>
            <a:r>
              <a:rPr lang="en-US" dirty="0" smtClean="0"/>
              <a:t>.</a:t>
            </a:r>
          </a:p>
          <a:p>
            <a:r>
              <a:rPr lang="en-US" dirty="0"/>
              <a:t>T</a:t>
            </a:r>
            <a:r>
              <a:rPr lang="en-US" dirty="0" smtClean="0"/>
              <a:t>he </a:t>
            </a:r>
            <a:r>
              <a:rPr lang="en-US" dirty="0"/>
              <a:t>association of evidence-based practice with a scientific paradigm can produce tension for social workers who recognize the importance of reflective, interpretive and humanist responses to the personal and social conditions encountered in practice (Plath, 2006). </a:t>
            </a:r>
            <a:endParaRPr lang="en-US" dirty="0" smtClean="0"/>
          </a:p>
          <a:p>
            <a:r>
              <a:rPr lang="en-US" dirty="0"/>
              <a:t>The notion of contradiction between evidence based practice and critical reflective practice in social work (Payne, 2002) </a:t>
            </a:r>
            <a:endParaRPr lang="en-US" dirty="0" smtClean="0"/>
          </a:p>
          <a:p>
            <a:r>
              <a:rPr lang="en-US" dirty="0" smtClean="0"/>
              <a:t>It is associated </a:t>
            </a:r>
            <a:r>
              <a:rPr lang="en-US" dirty="0"/>
              <a:t>with much older discussions related to the relationship between science and art in social work (Boehm, 1960). </a:t>
            </a:r>
            <a:endParaRPr lang="en-US" dirty="0" smtClean="0"/>
          </a:p>
          <a:p>
            <a:r>
              <a:rPr lang="en-US" dirty="0" smtClean="0"/>
              <a:t>The </a:t>
            </a:r>
            <a:r>
              <a:rPr lang="en-US" dirty="0"/>
              <a:t>development of social work science may cause a non-rational fear among social workers that social work “by becoming scientific” can lose its “heart” (Boehm, 1960).  </a:t>
            </a:r>
          </a:p>
          <a:p>
            <a:endParaRPr lang="en-US" dirty="0" smtClean="0"/>
          </a:p>
        </p:txBody>
      </p:sp>
    </p:spTree>
    <p:extLst>
      <p:ext uri="{BB962C8B-B14F-4D97-AF65-F5344CB8AC3E}">
        <p14:creationId xmlns:p14="http://schemas.microsoft.com/office/powerpoint/2010/main" val="12553292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4192" y="960352"/>
            <a:ext cx="6688208" cy="1020848"/>
          </a:xfrm>
        </p:spPr>
        <p:txBody>
          <a:bodyPr>
            <a:normAutofit fontScale="90000"/>
          </a:bodyPr>
          <a:lstStyle/>
          <a:p>
            <a:r>
              <a:rPr lang="en-US" dirty="0" smtClean="0"/>
              <a:t>Social work is An </a:t>
            </a:r>
            <a:br>
              <a:rPr lang="en-US" dirty="0" smtClean="0"/>
            </a:br>
            <a:r>
              <a:rPr lang="en-US" dirty="0" smtClean="0"/>
              <a:t> Applied Science: </a:t>
            </a:r>
            <a:endParaRPr lang="en-US" dirty="0"/>
          </a:p>
        </p:txBody>
      </p:sp>
      <p:sp>
        <p:nvSpPr>
          <p:cNvPr id="3" name="Content Placeholder 2"/>
          <p:cNvSpPr>
            <a:spLocks noGrp="1"/>
          </p:cNvSpPr>
          <p:nvPr>
            <p:ph idx="1"/>
          </p:nvPr>
        </p:nvSpPr>
        <p:spPr/>
        <p:txBody>
          <a:bodyPr>
            <a:normAutofit/>
          </a:bodyPr>
          <a:lstStyle/>
          <a:p>
            <a:r>
              <a:rPr lang="en-US" dirty="0"/>
              <a:t>interdisciplinary (several disciplines working jointly from their discipline-specific bases to integrate, combine, or synthesize perspectives, concepts, and/or theories to address a common problem) and </a:t>
            </a:r>
          </a:p>
          <a:p>
            <a:r>
              <a:rPr lang="en-US" dirty="0" err="1" smtClean="0"/>
              <a:t>transdisciplinary</a:t>
            </a:r>
            <a:r>
              <a:rPr lang="en-US" dirty="0" smtClean="0"/>
              <a:t> </a:t>
            </a:r>
            <a:r>
              <a:rPr lang="en-US" dirty="0"/>
              <a:t>(a collaboration between several academic disciplines and practitioners in professional fields outside academe to address a complex real-world problem) research </a:t>
            </a:r>
            <a:endParaRPr lang="en-US" dirty="0" smtClean="0"/>
          </a:p>
        </p:txBody>
      </p:sp>
    </p:spTree>
    <p:extLst>
      <p:ext uri="{BB962C8B-B14F-4D97-AF65-F5344CB8AC3E}">
        <p14:creationId xmlns:p14="http://schemas.microsoft.com/office/powerpoint/2010/main" val="10167181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08186"/>
            <a:ext cx="6400800" cy="4278216"/>
          </a:xfrm>
        </p:spPr>
        <p:txBody>
          <a:bodyPr>
            <a:normAutofit fontScale="70000" lnSpcReduction="20000"/>
          </a:bodyPr>
          <a:lstStyle/>
          <a:p>
            <a:r>
              <a:rPr lang="en-US" dirty="0"/>
              <a:t>Social work as an integrative discipline provides new applications of existing theories (from social sciences and humanities) to problems in life and develops new social work integrative theories, “indigenous </a:t>
            </a:r>
            <a:r>
              <a:rPr lang="en-US" dirty="0" err="1"/>
              <a:t>knowledges</a:t>
            </a:r>
            <a:r>
              <a:rPr lang="en-US" dirty="0"/>
              <a:t>” (IFSW) and models and guides in solving critical social work problems. </a:t>
            </a:r>
            <a:endParaRPr lang="en-US" dirty="0" smtClean="0"/>
          </a:p>
          <a:p>
            <a:r>
              <a:rPr lang="en-US" dirty="0" smtClean="0"/>
              <a:t>“Action Science” – </a:t>
            </a:r>
            <a:r>
              <a:rPr lang="en-US" dirty="0" err="1" smtClean="0"/>
              <a:t>Sommerfeld</a:t>
            </a:r>
            <a:r>
              <a:rPr lang="en-US" dirty="0" smtClean="0"/>
              <a:t> (2014)</a:t>
            </a:r>
          </a:p>
          <a:p>
            <a:r>
              <a:rPr lang="en-US" dirty="0"/>
              <a:t>This approach of action science goes beyond evidence-based practice. It does not evolve from adding and meta-analyzing empirical data rather than it composes specific theories of action so called “technological knowledge” comprising of multidisciplinary knowledge (</a:t>
            </a:r>
            <a:r>
              <a:rPr lang="en-US" dirty="0" err="1"/>
              <a:t>Sommerfeld</a:t>
            </a:r>
            <a:r>
              <a:rPr lang="en-US" dirty="0"/>
              <a:t>, 2014). </a:t>
            </a:r>
            <a:endParaRPr lang="en-US" dirty="0" smtClean="0"/>
          </a:p>
          <a:p>
            <a:r>
              <a:rPr lang="en-US" dirty="0" smtClean="0"/>
              <a:t>“Translational Science” (Fong, 2012). </a:t>
            </a:r>
            <a:r>
              <a:rPr lang="en-US" dirty="0"/>
              <a:t>Translational science takes both research informing practice competency and the practice informing research competency and operationalizes them to tie the researcher and the practitioner more closely </a:t>
            </a:r>
            <a:r>
              <a:rPr lang="en-US" dirty="0" smtClean="0"/>
              <a:t>together. </a:t>
            </a:r>
            <a:r>
              <a:rPr lang="en-US" dirty="0"/>
              <a:t>The goal of translational science is to support research that will build the models and methods needed to bridge the science and service communities, and thereby directly affect the provision of services in all of these usual care settings across sectors and populations. </a:t>
            </a:r>
          </a:p>
        </p:txBody>
      </p:sp>
    </p:spTree>
    <p:extLst>
      <p:ext uri="{BB962C8B-B14F-4D97-AF65-F5344CB8AC3E}">
        <p14:creationId xmlns:p14="http://schemas.microsoft.com/office/powerpoint/2010/main" val="301433142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789</TotalTime>
  <Words>1231</Words>
  <Application>Microsoft Macintosh PowerPoint</Application>
  <PresentationFormat>On-screen Show (4:3)</PresentationFormat>
  <Paragraphs>71</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PowerPoint Presentation</vt:lpstr>
      <vt:lpstr>Social Work Education: International and local Perspective </vt:lpstr>
      <vt:lpstr>PowerPoint Presentation</vt:lpstr>
      <vt:lpstr>Is Social Work a Science?   Brekke 2012, 2013; Sommerfeld, 2014; Marsh, 2012; Anastas, 2014; Shaw, 2014; Longhofer and Floersch, 2012. </vt:lpstr>
      <vt:lpstr>PowerPoint Presentation</vt:lpstr>
      <vt:lpstr>Whitaker, Weissmuller &amp; Clark, 2006 </vt:lpstr>
      <vt:lpstr>Gap between Science and Practice </vt:lpstr>
      <vt:lpstr>Social work is An   Applied Science: </vt:lpstr>
      <vt:lpstr>PowerPoint Presentation</vt:lpstr>
      <vt:lpstr>The markers of a social Work Research </vt:lpstr>
      <vt:lpstr>Institutional Response to Development of Science of Social Work</vt:lpstr>
      <vt:lpstr>Steps toward Social work as a Science: Georgia</vt:lpstr>
      <vt:lpstr>Social Work Professional Practice </vt:lpstr>
      <vt:lpstr>Social Work as Global Profession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სოციალური მუშაობის განათლების განვითარების ტენდენციები საქართველოში და გლობალურ დონეზე </dc:title>
  <dc:creator>Shorena Sadzaglishvili</dc:creator>
  <cp:lastModifiedBy>Shorena Sadzaglishvili</cp:lastModifiedBy>
  <cp:revision>50</cp:revision>
  <dcterms:created xsi:type="dcterms:W3CDTF">2015-04-19T02:37:56Z</dcterms:created>
  <dcterms:modified xsi:type="dcterms:W3CDTF">2015-04-28T16:44:22Z</dcterms:modified>
</cp:coreProperties>
</file>