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94" r:id="rId3"/>
    <p:sldId id="261" r:id="rId4"/>
    <p:sldId id="292" r:id="rId5"/>
    <p:sldId id="293" r:id="rId6"/>
    <p:sldId id="274" r:id="rId7"/>
    <p:sldId id="301" r:id="rId8"/>
    <p:sldId id="298" r:id="rId9"/>
    <p:sldId id="275" r:id="rId10"/>
    <p:sldId id="282" r:id="rId11"/>
    <p:sldId id="281" r:id="rId12"/>
    <p:sldId id="299" r:id="rId13"/>
    <p:sldId id="284" r:id="rId14"/>
    <p:sldId id="288" r:id="rId15"/>
    <p:sldId id="296" r:id="rId16"/>
    <p:sldId id="28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26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9ABC755-E2E8-4B64-8689-FE35009824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a-GE" b="1" dirty="0" smtClean="0"/>
              <a:t>ლიტერატურული ნაწარმოები როგორც სამყაროს გააზრების საშუალება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a-GE" dirty="0" smtClean="0"/>
          </a:p>
          <a:p>
            <a:r>
              <a:rPr lang="ka-GE" dirty="0" smtClean="0"/>
              <a:t>ლევან ცაგარელი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1143000"/>
          </a:xfrm>
        </p:spPr>
        <p:txBody>
          <a:bodyPr>
            <a:noAutofit/>
          </a:bodyPr>
          <a:lstStyle/>
          <a:p>
            <a:r>
              <a:rPr lang="ka-GE" sz="3900" dirty="0" smtClean="0"/>
              <a:t>დიდი გაუგებრობის სათავეებთან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790688" cy="4800600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sym typeface="Wingdings 3"/>
              </a:rPr>
              <a:t>Imitatio</a:t>
            </a:r>
            <a:r>
              <a:rPr lang="en-US" sz="2200" dirty="0" smtClean="0">
                <a:sym typeface="Wingdings 3"/>
              </a:rPr>
              <a:t> </a:t>
            </a:r>
            <a:r>
              <a:rPr lang="en-US" sz="2200" dirty="0" err="1" smtClean="0">
                <a:sym typeface="Wingdings 3"/>
              </a:rPr>
              <a:t>veterum</a:t>
            </a:r>
            <a:r>
              <a:rPr lang="en-US" sz="2200" dirty="0" smtClean="0">
                <a:sym typeface="Wingdings 3"/>
              </a:rPr>
              <a:t> </a:t>
            </a:r>
            <a:r>
              <a:rPr lang="ka-GE" sz="2200" dirty="0" smtClean="0">
                <a:sym typeface="Wingdings 3"/>
              </a:rPr>
              <a:t>(წინაპართა მიბაძვა შუა საუკუნეებში)</a:t>
            </a:r>
          </a:p>
          <a:p>
            <a:r>
              <a:rPr lang="ka-GE" sz="2200" dirty="0" smtClean="0"/>
              <a:t>იმიტაცია</a:t>
            </a:r>
          </a:p>
          <a:p>
            <a:r>
              <a:rPr lang="ka-GE" sz="2200" dirty="0" smtClean="0"/>
              <a:t>ბუნების მიბაძვა (რენესანსი) </a:t>
            </a:r>
          </a:p>
          <a:p>
            <a:r>
              <a:rPr lang="ka-GE" sz="2200" dirty="0" smtClean="0"/>
              <a:t>სიმართლის გადმოცემა (კლასიციზმი)</a:t>
            </a:r>
          </a:p>
          <a:p>
            <a:r>
              <a:rPr lang="ka-GE" sz="2200" dirty="0" smtClean="0"/>
              <a:t>სინამდვილის ჩვენება (რეალიზმი)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>
            <a:normAutofit fontScale="90000"/>
          </a:bodyPr>
          <a:lstStyle/>
          <a:p>
            <a:r>
              <a:rPr lang="ka-GE" dirty="0" smtClean="0"/>
              <a:t>სახვითი ხელოვნება და კაზმულსიტყვაობა (ლესინგი)</a:t>
            </a:r>
            <a:endParaRPr lang="en-US" dirty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676400"/>
            <a:ext cx="434443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8077200" cy="1630362"/>
          </a:xfrm>
        </p:spPr>
        <p:txBody>
          <a:bodyPr>
            <a:normAutofit fontScale="90000"/>
          </a:bodyPr>
          <a:lstStyle/>
          <a:p>
            <a:r>
              <a:rPr lang="ka-GE" dirty="0" smtClean="0"/>
              <a:t>ლიტერატურა როგორც სინამდვილის ასახვა - ზოგიერთი რამ ერთი მეცნიერული მითის შესახებ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362200"/>
            <a:ext cx="7790688" cy="4191000"/>
          </a:xfrm>
        </p:spPr>
        <p:txBody>
          <a:bodyPr>
            <a:normAutofit/>
          </a:bodyPr>
          <a:lstStyle/>
          <a:p>
            <a:r>
              <a:rPr lang="ka-GE" sz="2200" dirty="0" smtClean="0"/>
              <a:t>რეალური სამყაროს გადმოცემა (”ასახვა”) როგორც ლიტერატურული ნაწარმოების დანიშნულება (ერიხ აუერბახი)</a:t>
            </a:r>
          </a:p>
          <a:p>
            <a:r>
              <a:rPr lang="ka-GE" sz="2200" dirty="0" smtClean="0"/>
              <a:t>მიმეტური </a:t>
            </a:r>
            <a:r>
              <a:rPr lang="en-US" sz="2200" dirty="0" smtClean="0"/>
              <a:t>vs. </a:t>
            </a:r>
            <a:r>
              <a:rPr lang="ka-GE" sz="2200" dirty="0" smtClean="0"/>
              <a:t>ანტიმიმეტური?</a:t>
            </a:r>
          </a:p>
          <a:p>
            <a:r>
              <a:rPr lang="en-US" sz="2200" dirty="0" err="1" smtClean="0"/>
              <a:t>ზღაპრები</a:t>
            </a:r>
            <a:r>
              <a:rPr lang="en-US" sz="2200" dirty="0" smtClean="0"/>
              <a:t> </a:t>
            </a:r>
            <a:r>
              <a:rPr lang="en-US" sz="2200" dirty="0" err="1" smtClean="0"/>
              <a:t>და</a:t>
            </a:r>
            <a:r>
              <a:rPr lang="en-US" sz="2200" dirty="0" smtClean="0"/>
              <a:t> </a:t>
            </a:r>
            <a:r>
              <a:rPr lang="en-US" sz="2200" dirty="0" err="1" smtClean="0"/>
              <a:t>თქმულებები</a:t>
            </a:r>
            <a:r>
              <a:rPr lang="en-US" sz="2200" dirty="0" smtClean="0"/>
              <a:t>, </a:t>
            </a:r>
            <a:r>
              <a:rPr lang="en-US" sz="2200" dirty="0" err="1" smtClean="0"/>
              <a:t>ფანტასტიკური</a:t>
            </a:r>
            <a:r>
              <a:rPr lang="en-US" sz="2200" dirty="0" smtClean="0"/>
              <a:t> </a:t>
            </a:r>
            <a:r>
              <a:rPr lang="en-US" sz="2200" dirty="0" err="1" smtClean="0"/>
              <a:t>და</a:t>
            </a:r>
            <a:r>
              <a:rPr lang="en-US" sz="2200" dirty="0" smtClean="0"/>
              <a:t> </a:t>
            </a:r>
            <a:r>
              <a:rPr lang="en-US" sz="2200" dirty="0" err="1" smtClean="0"/>
              <a:t>უტოპიური</a:t>
            </a:r>
            <a:r>
              <a:rPr lang="en-US" sz="2200" dirty="0" smtClean="0"/>
              <a:t> </a:t>
            </a:r>
            <a:r>
              <a:rPr lang="en-US" sz="2200" dirty="0" err="1" smtClean="0"/>
              <a:t>რომანები</a:t>
            </a:r>
            <a:r>
              <a:rPr lang="ka-GE" sz="2200" dirty="0" smtClean="0"/>
              <a:t>, </a:t>
            </a:r>
            <a:r>
              <a:rPr lang="en-US" sz="2200" dirty="0" err="1" smtClean="0"/>
              <a:t>ჰომეროსის</a:t>
            </a:r>
            <a:r>
              <a:rPr lang="en-US" sz="2200" dirty="0" smtClean="0"/>
              <a:t> </a:t>
            </a:r>
            <a:r>
              <a:rPr lang="en-US" sz="2200" i="1" dirty="0" err="1" smtClean="0"/>
              <a:t>ილიადა</a:t>
            </a:r>
            <a:r>
              <a:rPr lang="en-US" sz="2200" dirty="0" smtClean="0"/>
              <a:t> </a:t>
            </a:r>
            <a:r>
              <a:rPr lang="en-US" sz="2200" dirty="0" err="1" smtClean="0"/>
              <a:t>და</a:t>
            </a:r>
            <a:r>
              <a:rPr lang="en-US" sz="2200" dirty="0" smtClean="0"/>
              <a:t> </a:t>
            </a:r>
            <a:r>
              <a:rPr lang="en-US" sz="2200" i="1" dirty="0" err="1" smtClean="0"/>
              <a:t>ოდისეა</a:t>
            </a:r>
            <a:r>
              <a:rPr lang="en-US" sz="2200" dirty="0" smtClean="0"/>
              <a:t>, </a:t>
            </a:r>
            <a:r>
              <a:rPr lang="en-US" sz="2200" dirty="0" err="1" smtClean="0"/>
              <a:t>დანტეს</a:t>
            </a:r>
            <a:r>
              <a:rPr lang="en-US" sz="2200" dirty="0" smtClean="0"/>
              <a:t> </a:t>
            </a:r>
            <a:r>
              <a:rPr lang="en-US" sz="2200" i="1" dirty="0" err="1" smtClean="0"/>
              <a:t>ღვთაებრივი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კომედია</a:t>
            </a:r>
            <a:r>
              <a:rPr lang="ka-GE" sz="2200" i="1" dirty="0" smtClean="0"/>
              <a:t>.</a:t>
            </a:r>
            <a:r>
              <a:rPr lang="ka-GE" sz="2200" dirty="0" smtClean="0"/>
              <a:t>..?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800"/>
            <a:ext cx="8001000" cy="6324600"/>
          </a:xfrm>
        </p:spPr>
        <p:txBody>
          <a:bodyPr>
            <a:noAutofit/>
          </a:bodyPr>
          <a:lstStyle/>
          <a:p>
            <a:pPr algn="just">
              <a:spcBef>
                <a:spcPts val="300"/>
              </a:spcBef>
              <a:buNone/>
            </a:pPr>
            <a:r>
              <a:rPr lang="ka-GE" sz="2000" dirty="0" smtClean="0"/>
              <a:t>	</a:t>
            </a:r>
            <a:r>
              <a:rPr lang="en-US" sz="1800" dirty="0" err="1" smtClean="0"/>
              <a:t>თავისთავად</a:t>
            </a:r>
            <a:r>
              <a:rPr lang="en-US" sz="1800" dirty="0" smtClean="0"/>
              <a:t> </a:t>
            </a:r>
            <a:r>
              <a:rPr lang="en-US" sz="1800" dirty="0" err="1" smtClean="0"/>
              <a:t>უმნიშვნელო</a:t>
            </a:r>
            <a:r>
              <a:rPr lang="en-US" sz="1800" dirty="0" smtClean="0"/>
              <a:t> </a:t>
            </a:r>
            <a:r>
              <a:rPr lang="en-US" sz="1800" dirty="0" err="1" smtClean="0"/>
              <a:t>ამ</a:t>
            </a:r>
            <a:r>
              <a:rPr lang="en-US" sz="1800" dirty="0" smtClean="0"/>
              <a:t> </a:t>
            </a:r>
            <a:r>
              <a:rPr lang="en-US" sz="1800" dirty="0" err="1" smtClean="0"/>
              <a:t>ამბავმა</a:t>
            </a:r>
            <a:r>
              <a:rPr lang="en-US" sz="1800" dirty="0" smtClean="0"/>
              <a:t> </a:t>
            </a:r>
            <a:r>
              <a:rPr lang="en-US" sz="1800" dirty="0" err="1" smtClean="0"/>
              <a:t>ფრიად</a:t>
            </a:r>
            <a:r>
              <a:rPr lang="en-US" sz="1800" dirty="0" smtClean="0"/>
              <a:t> </a:t>
            </a:r>
            <a:r>
              <a:rPr lang="en-US" sz="1800" dirty="0" err="1" smtClean="0"/>
              <a:t>იმოქმედა</a:t>
            </a:r>
            <a:r>
              <a:rPr lang="ka-GE" sz="1800" dirty="0" smtClean="0"/>
              <a:t> </a:t>
            </a:r>
            <a:r>
              <a:rPr lang="en-US" sz="1800" dirty="0" err="1" smtClean="0"/>
              <a:t>რასტინიაკზე</a:t>
            </a:r>
            <a:r>
              <a:rPr lang="en-US" sz="1800" dirty="0" smtClean="0"/>
              <a:t> </a:t>
            </a:r>
            <a:r>
              <a:rPr lang="en-US" sz="1800" dirty="0" err="1" smtClean="0"/>
              <a:t>და</a:t>
            </a:r>
            <a:r>
              <a:rPr lang="en-US" sz="1800" dirty="0" smtClean="0"/>
              <a:t> </a:t>
            </a:r>
            <a:r>
              <a:rPr lang="en-US" sz="1800" dirty="0" err="1" smtClean="0"/>
              <a:t>საშინელ</a:t>
            </a:r>
            <a:r>
              <a:rPr lang="en-US" sz="1800" dirty="0" smtClean="0"/>
              <a:t> </a:t>
            </a:r>
            <a:r>
              <a:rPr lang="en-US" sz="1800" dirty="0" err="1" smtClean="0"/>
              <a:t>მწუხარებაში</a:t>
            </a:r>
            <a:r>
              <a:rPr lang="en-US" sz="1800" dirty="0" smtClean="0"/>
              <a:t> </a:t>
            </a:r>
            <a:r>
              <a:rPr lang="en-US" sz="1800" dirty="0" err="1" smtClean="0"/>
              <a:t>ჩააგდო</a:t>
            </a:r>
            <a:r>
              <a:rPr lang="en-US" sz="1800" dirty="0" smtClean="0"/>
              <a:t>.</a:t>
            </a:r>
          </a:p>
          <a:p>
            <a:pPr algn="just">
              <a:spcBef>
                <a:spcPts val="300"/>
              </a:spcBef>
              <a:buNone/>
            </a:pPr>
            <a:r>
              <a:rPr lang="ka-GE" sz="1800" dirty="0" smtClean="0"/>
              <a:t>	</a:t>
            </a:r>
            <a:r>
              <a:rPr lang="en-US" sz="1800" dirty="0" err="1" smtClean="0"/>
              <a:t>დღე</a:t>
            </a:r>
            <a:r>
              <a:rPr lang="en-US" sz="1800" dirty="0" smtClean="0"/>
              <a:t> </a:t>
            </a:r>
            <a:r>
              <a:rPr lang="en-US" sz="1800" dirty="0" err="1" smtClean="0"/>
              <a:t>ილეოდა</a:t>
            </a:r>
            <a:r>
              <a:rPr lang="en-US" sz="1800" dirty="0" smtClean="0"/>
              <a:t>. </a:t>
            </a:r>
            <a:r>
              <a:rPr lang="en-US" sz="1800" dirty="0" err="1" smtClean="0"/>
              <a:t>ნესტიანი</a:t>
            </a:r>
            <a:r>
              <a:rPr lang="en-US" sz="1800" dirty="0" smtClean="0"/>
              <a:t> </a:t>
            </a:r>
            <a:r>
              <a:rPr lang="en-US" sz="1800" dirty="0" err="1" smtClean="0"/>
              <a:t>საღამოს</a:t>
            </a:r>
            <a:r>
              <a:rPr lang="en-US" sz="1800" dirty="0" smtClean="0"/>
              <a:t> </a:t>
            </a:r>
            <a:r>
              <a:rPr lang="en-US" sz="1800" dirty="0" err="1" smtClean="0"/>
              <a:t>დაისი</a:t>
            </a:r>
            <a:r>
              <a:rPr lang="en-US" sz="1800" dirty="0" smtClean="0"/>
              <a:t> </a:t>
            </a:r>
            <a:r>
              <a:rPr lang="en-US" sz="1800" dirty="0" err="1" smtClean="0"/>
              <a:t>ძარღვებს</a:t>
            </a:r>
            <a:r>
              <a:rPr lang="en-US" sz="1800" dirty="0" smtClean="0"/>
              <a:t> </a:t>
            </a:r>
            <a:r>
              <a:rPr lang="en-US" sz="1800" dirty="0" err="1" smtClean="0"/>
              <a:t>უშლიდა</a:t>
            </a:r>
            <a:r>
              <a:rPr lang="en-US" sz="1800" dirty="0" smtClean="0"/>
              <a:t>, </a:t>
            </a:r>
            <a:r>
              <a:rPr lang="en-US" sz="1800" dirty="0" err="1" smtClean="0"/>
              <a:t>ეჟენმა</a:t>
            </a:r>
            <a:r>
              <a:rPr lang="en-US" sz="1800" dirty="0" smtClean="0"/>
              <a:t> </a:t>
            </a:r>
            <a:r>
              <a:rPr lang="en-US" sz="1800" dirty="0" err="1" smtClean="0"/>
              <a:t>ჩახედა</a:t>
            </a:r>
            <a:r>
              <a:rPr lang="en-US" sz="1800" dirty="0" smtClean="0"/>
              <a:t> </a:t>
            </a:r>
            <a:r>
              <a:rPr lang="en-US" sz="1800" dirty="0" err="1" smtClean="0"/>
              <a:t>საფლავს</a:t>
            </a:r>
            <a:r>
              <a:rPr lang="en-US" sz="1800" dirty="0" smtClean="0"/>
              <a:t> </a:t>
            </a:r>
            <a:r>
              <a:rPr lang="en-US" sz="1800" dirty="0" err="1" smtClean="0"/>
              <a:t>და</a:t>
            </a:r>
            <a:r>
              <a:rPr lang="en-US" sz="1800" dirty="0" smtClean="0"/>
              <a:t> </a:t>
            </a:r>
            <a:r>
              <a:rPr lang="en-US" sz="1800" dirty="0" err="1" smtClean="0"/>
              <a:t>თავისი</a:t>
            </a:r>
            <a:r>
              <a:rPr lang="en-US" sz="1800" dirty="0" smtClean="0"/>
              <a:t> </a:t>
            </a:r>
            <a:r>
              <a:rPr lang="en-US" sz="1800" dirty="0" err="1" smtClean="0"/>
              <a:t>უკანასკნელი</a:t>
            </a:r>
            <a:r>
              <a:rPr lang="en-US" sz="1800" dirty="0" smtClean="0"/>
              <a:t> </a:t>
            </a:r>
            <a:r>
              <a:rPr lang="en-US" sz="1800" dirty="0" err="1" smtClean="0"/>
              <a:t>ჭაბუკური</a:t>
            </a:r>
            <a:r>
              <a:rPr lang="en-US" sz="1800" dirty="0" smtClean="0"/>
              <a:t> </a:t>
            </a:r>
            <a:r>
              <a:rPr lang="en-US" sz="1800" dirty="0" err="1" smtClean="0"/>
              <a:t>ცრემლი</a:t>
            </a:r>
            <a:r>
              <a:rPr lang="en-US" sz="1800" dirty="0" smtClean="0"/>
              <a:t>, </a:t>
            </a:r>
            <a:r>
              <a:rPr lang="en-US" sz="1800" dirty="0" err="1" smtClean="0"/>
              <a:t>აქ</a:t>
            </a:r>
            <a:r>
              <a:rPr lang="en-US" sz="1800" dirty="0" smtClean="0"/>
              <a:t> </a:t>
            </a:r>
            <a:r>
              <a:rPr lang="en-US" sz="1800" dirty="0" err="1" smtClean="0"/>
              <a:t>დაასამარა</a:t>
            </a:r>
            <a:r>
              <a:rPr lang="en-US" sz="1800" dirty="0" smtClean="0"/>
              <a:t>. </a:t>
            </a:r>
            <a:r>
              <a:rPr lang="en-US" sz="1800" dirty="0" err="1" smtClean="0"/>
              <a:t>ცრემლი</a:t>
            </a:r>
            <a:r>
              <a:rPr lang="en-US" sz="1800" dirty="0" smtClean="0"/>
              <a:t>, </a:t>
            </a:r>
            <a:r>
              <a:rPr lang="en-US" sz="1800" dirty="0" err="1" smtClean="0"/>
              <a:t>რომელიც</a:t>
            </a:r>
            <a:r>
              <a:rPr lang="en-US" sz="1800" dirty="0" smtClean="0"/>
              <a:t> </a:t>
            </a:r>
            <a:r>
              <a:rPr lang="en-US" sz="1800" dirty="0" err="1" smtClean="0"/>
              <a:t>უბიწო</a:t>
            </a:r>
            <a:r>
              <a:rPr lang="en-US" sz="1800" dirty="0" smtClean="0"/>
              <a:t> </a:t>
            </a:r>
            <a:r>
              <a:rPr lang="en-US" sz="1800" dirty="0" err="1" smtClean="0"/>
              <a:t>გულის</a:t>
            </a:r>
            <a:r>
              <a:rPr lang="en-US" sz="1800" dirty="0" smtClean="0"/>
              <a:t> </a:t>
            </a:r>
            <a:r>
              <a:rPr lang="en-US" sz="1800" dirty="0" err="1" smtClean="0"/>
              <a:t>წმინდა</a:t>
            </a:r>
            <a:r>
              <a:rPr lang="en-US" sz="1800" dirty="0" smtClean="0"/>
              <a:t> </a:t>
            </a:r>
            <a:r>
              <a:rPr lang="en-US" sz="1800" dirty="0" err="1" smtClean="0"/>
              <a:t>გრძნობამ</a:t>
            </a:r>
            <a:r>
              <a:rPr lang="en-US" sz="1800" dirty="0" smtClean="0"/>
              <a:t> </a:t>
            </a:r>
            <a:r>
              <a:rPr lang="en-US" sz="1800" dirty="0" err="1" smtClean="0"/>
              <a:t>დააღვრევინა</a:t>
            </a:r>
            <a:r>
              <a:rPr lang="en-US" sz="1800" dirty="0" smtClean="0"/>
              <a:t>, </a:t>
            </a:r>
            <a:r>
              <a:rPr lang="en-US" sz="1800" dirty="0" err="1" smtClean="0"/>
              <a:t>ერთი</a:t>
            </a:r>
            <a:r>
              <a:rPr lang="en-US" sz="1800" dirty="0" smtClean="0"/>
              <a:t> </a:t>
            </a:r>
            <a:r>
              <a:rPr lang="en-US" sz="1800" dirty="0" err="1" smtClean="0"/>
              <a:t>იმ</a:t>
            </a:r>
            <a:r>
              <a:rPr lang="en-US" sz="1800" dirty="0" smtClean="0"/>
              <a:t> </a:t>
            </a:r>
            <a:r>
              <a:rPr lang="en-US" sz="1800" dirty="0" err="1" smtClean="0"/>
              <a:t>ცრემლთაგანი</a:t>
            </a:r>
            <a:r>
              <a:rPr lang="en-US" sz="1800" dirty="0" smtClean="0"/>
              <a:t>, </a:t>
            </a:r>
            <a:r>
              <a:rPr lang="en-US" sz="1800" dirty="0" err="1" smtClean="0"/>
              <a:t>რომელიც</a:t>
            </a:r>
            <a:r>
              <a:rPr lang="en-US" sz="1800" dirty="0" smtClean="0"/>
              <a:t> </a:t>
            </a:r>
            <a:r>
              <a:rPr lang="en-US" sz="1800" dirty="0" err="1" smtClean="0"/>
              <a:t>მიწას</a:t>
            </a:r>
            <a:r>
              <a:rPr lang="en-US" sz="1800" dirty="0" smtClean="0"/>
              <a:t> </a:t>
            </a:r>
            <a:r>
              <a:rPr lang="en-US" sz="1800" dirty="0" err="1" smtClean="0"/>
              <a:t>ეპკურება</a:t>
            </a:r>
            <a:r>
              <a:rPr lang="en-US" sz="1800" dirty="0" smtClean="0"/>
              <a:t> </a:t>
            </a:r>
            <a:r>
              <a:rPr lang="en-US" sz="1800" dirty="0" err="1" smtClean="0"/>
              <a:t>და</a:t>
            </a:r>
            <a:r>
              <a:rPr lang="en-US" sz="1800" dirty="0" smtClean="0"/>
              <a:t> </a:t>
            </a:r>
            <a:r>
              <a:rPr lang="en-US" sz="1800" dirty="0" err="1" smtClean="0"/>
              <a:t>მერე</a:t>
            </a:r>
            <a:r>
              <a:rPr lang="en-US" sz="1800" dirty="0" smtClean="0"/>
              <a:t> </a:t>
            </a:r>
            <a:r>
              <a:rPr lang="en-US" sz="1800" dirty="0" err="1" smtClean="0"/>
              <a:t>ზეცისაკენ</a:t>
            </a:r>
            <a:r>
              <a:rPr lang="en-US" sz="1800" dirty="0" smtClean="0"/>
              <a:t> </a:t>
            </a:r>
            <a:r>
              <a:rPr lang="en-US" sz="1800" dirty="0" err="1" smtClean="0"/>
              <a:t>მიიმართება</a:t>
            </a:r>
            <a:r>
              <a:rPr lang="en-US" sz="1800" dirty="0" smtClean="0"/>
              <a:t>. </a:t>
            </a:r>
            <a:r>
              <a:rPr lang="en-US" sz="1800" dirty="0" err="1" smtClean="0"/>
              <a:t>ეჟენმა</a:t>
            </a:r>
            <a:r>
              <a:rPr lang="en-US" sz="1800" dirty="0" smtClean="0"/>
              <a:t> </a:t>
            </a:r>
            <a:r>
              <a:rPr lang="en-US" sz="1800" dirty="0" err="1" smtClean="0"/>
              <a:t>გულზე</a:t>
            </a:r>
            <a:r>
              <a:rPr lang="en-US" sz="1800" dirty="0" smtClean="0"/>
              <a:t> </a:t>
            </a:r>
            <a:r>
              <a:rPr lang="en-US" sz="1800" dirty="0" err="1" smtClean="0"/>
              <a:t>ხელები</a:t>
            </a:r>
            <a:r>
              <a:rPr lang="en-US" sz="1800" dirty="0" smtClean="0"/>
              <a:t> </a:t>
            </a:r>
            <a:r>
              <a:rPr lang="en-US" sz="1800" dirty="0" err="1" smtClean="0"/>
              <a:t>დაიკრიფა</a:t>
            </a:r>
            <a:r>
              <a:rPr lang="en-US" sz="1800" dirty="0" smtClean="0"/>
              <a:t> </a:t>
            </a:r>
            <a:r>
              <a:rPr lang="en-US" sz="1800" dirty="0" err="1" smtClean="0"/>
              <a:t>და</a:t>
            </a:r>
            <a:r>
              <a:rPr lang="en-US" sz="1800" dirty="0" smtClean="0"/>
              <a:t> </a:t>
            </a:r>
            <a:r>
              <a:rPr lang="en-US" sz="1800" dirty="0" err="1" smtClean="0"/>
              <a:t>ღრუბლებს</a:t>
            </a:r>
            <a:r>
              <a:rPr lang="en-US" sz="1800" dirty="0" smtClean="0"/>
              <a:t> </a:t>
            </a:r>
            <a:r>
              <a:rPr lang="en-US" sz="1800" dirty="0" err="1" smtClean="0"/>
              <a:t>დაუწყო</a:t>
            </a:r>
            <a:r>
              <a:rPr lang="en-US" sz="1800" dirty="0" smtClean="0"/>
              <a:t> </a:t>
            </a:r>
            <a:r>
              <a:rPr lang="en-US" sz="1800" dirty="0" err="1" smtClean="0"/>
              <a:t>ცქერა</a:t>
            </a:r>
            <a:r>
              <a:rPr lang="en-US" sz="1800" dirty="0" smtClean="0"/>
              <a:t>.</a:t>
            </a:r>
          </a:p>
          <a:p>
            <a:pPr algn="just">
              <a:spcBef>
                <a:spcPts val="300"/>
              </a:spcBef>
              <a:buNone/>
            </a:pPr>
            <a:r>
              <a:rPr lang="ka-GE" sz="1800" dirty="0" smtClean="0"/>
              <a:t>	</a:t>
            </a:r>
            <a:r>
              <a:rPr lang="en-US" sz="1800" dirty="0" err="1" smtClean="0"/>
              <a:t>ამის</a:t>
            </a:r>
            <a:r>
              <a:rPr lang="en-US" sz="1800" dirty="0" smtClean="0"/>
              <a:t> </a:t>
            </a:r>
            <a:r>
              <a:rPr lang="en-US" sz="1800" dirty="0" err="1" smtClean="0"/>
              <a:t>შემხედვარე</a:t>
            </a:r>
            <a:r>
              <a:rPr lang="en-US" sz="1800" dirty="0" smtClean="0"/>
              <a:t> </a:t>
            </a:r>
            <a:r>
              <a:rPr lang="en-US" sz="1800" dirty="0" err="1" smtClean="0"/>
              <a:t>ქრისტოფი</a:t>
            </a:r>
            <a:r>
              <a:rPr lang="en-US" sz="1800" dirty="0" smtClean="0"/>
              <a:t> </a:t>
            </a:r>
            <a:r>
              <a:rPr lang="en-US" sz="1800" dirty="0" err="1" smtClean="0"/>
              <a:t>სახლისკენ</a:t>
            </a:r>
            <a:r>
              <a:rPr lang="en-US" sz="1800" dirty="0" smtClean="0"/>
              <a:t> </a:t>
            </a:r>
            <a:r>
              <a:rPr lang="en-US" sz="1800" dirty="0" err="1" smtClean="0"/>
              <a:t>გაემართა</a:t>
            </a:r>
            <a:r>
              <a:rPr lang="en-US" sz="1800" dirty="0" smtClean="0"/>
              <a:t>.</a:t>
            </a:r>
          </a:p>
          <a:p>
            <a:pPr algn="just">
              <a:spcBef>
                <a:spcPts val="300"/>
              </a:spcBef>
              <a:buNone/>
            </a:pPr>
            <a:r>
              <a:rPr lang="ka-GE" sz="1800" dirty="0" smtClean="0"/>
              <a:t>	</a:t>
            </a:r>
            <a:r>
              <a:rPr lang="en-US" sz="1800" dirty="0" err="1" smtClean="0"/>
              <a:t>რასტინიაკი</a:t>
            </a:r>
            <a:r>
              <a:rPr lang="en-US" sz="1800" dirty="0" smtClean="0"/>
              <a:t> </a:t>
            </a:r>
            <a:r>
              <a:rPr lang="en-US" sz="1800" dirty="0" err="1" smtClean="0"/>
              <a:t>მარტო</a:t>
            </a:r>
            <a:r>
              <a:rPr lang="en-US" sz="1800" dirty="0" smtClean="0"/>
              <a:t> </a:t>
            </a:r>
            <a:r>
              <a:rPr lang="en-US" sz="1800" dirty="0" err="1" smtClean="0"/>
              <a:t>დარჩა</a:t>
            </a:r>
            <a:r>
              <a:rPr lang="en-US" sz="1800" dirty="0" smtClean="0"/>
              <a:t>. </a:t>
            </a:r>
            <a:r>
              <a:rPr lang="en-US" sz="1800" dirty="0" err="1" smtClean="0"/>
              <a:t>რამდენიმე</a:t>
            </a:r>
            <a:r>
              <a:rPr lang="en-US" sz="1800" dirty="0" smtClean="0"/>
              <a:t> </a:t>
            </a:r>
            <a:r>
              <a:rPr lang="en-US" sz="1800" dirty="0" err="1" smtClean="0"/>
              <a:t>ნაბიჯი</a:t>
            </a:r>
            <a:r>
              <a:rPr lang="en-US" sz="1800" dirty="0" smtClean="0"/>
              <a:t> </a:t>
            </a:r>
            <a:r>
              <a:rPr lang="en-US" sz="1800" dirty="0" err="1" smtClean="0"/>
              <a:t>გადადგა</a:t>
            </a:r>
            <a:r>
              <a:rPr lang="en-US" sz="1800" dirty="0" smtClean="0"/>
              <a:t> </a:t>
            </a:r>
            <a:r>
              <a:rPr lang="en-US" sz="1800" dirty="0" err="1" smtClean="0"/>
              <a:t>და</a:t>
            </a:r>
            <a:r>
              <a:rPr lang="en-US" sz="1800" dirty="0" smtClean="0"/>
              <a:t> </a:t>
            </a:r>
            <a:r>
              <a:rPr lang="en-US" sz="1800" dirty="0" err="1" smtClean="0"/>
              <a:t>სასაფლაოს</a:t>
            </a:r>
            <a:r>
              <a:rPr lang="en-US" sz="1800" dirty="0" smtClean="0"/>
              <a:t> </a:t>
            </a:r>
            <a:r>
              <a:rPr lang="en-US" sz="1800" dirty="0" err="1" smtClean="0"/>
              <a:t>მაღლობ</a:t>
            </a:r>
            <a:r>
              <a:rPr lang="en-US" sz="1800" dirty="0" smtClean="0"/>
              <a:t> </a:t>
            </a:r>
            <a:r>
              <a:rPr lang="en-US" sz="1800" dirty="0" err="1" smtClean="0"/>
              <a:t>ნაწილში</a:t>
            </a:r>
            <a:r>
              <a:rPr lang="en-US" sz="1800" dirty="0" smtClean="0"/>
              <a:t> </a:t>
            </a:r>
            <a:r>
              <a:rPr lang="en-US" sz="1800" dirty="0" err="1" smtClean="0"/>
              <a:t>გავიდა</a:t>
            </a:r>
            <a:r>
              <a:rPr lang="en-US" sz="1800" dirty="0" smtClean="0"/>
              <a:t>, </a:t>
            </a:r>
            <a:r>
              <a:rPr lang="en-US" sz="1800" dirty="0" err="1" smtClean="0"/>
              <a:t>საიდანაც</a:t>
            </a:r>
            <a:r>
              <a:rPr lang="en-US" sz="1800" dirty="0" smtClean="0"/>
              <a:t> </a:t>
            </a:r>
            <a:r>
              <a:rPr lang="en-US" sz="1800" dirty="0" err="1" smtClean="0"/>
              <a:t>დაინახა</a:t>
            </a:r>
            <a:r>
              <a:rPr lang="en-US" sz="1800" dirty="0" smtClean="0"/>
              <a:t> </a:t>
            </a:r>
            <a:r>
              <a:rPr lang="en-US" sz="1800" dirty="0" err="1" smtClean="0"/>
              <a:t>ორივე</a:t>
            </a:r>
            <a:r>
              <a:rPr lang="en-US" sz="1800" dirty="0" smtClean="0"/>
              <a:t> </a:t>
            </a:r>
            <a:r>
              <a:rPr lang="en-US" sz="1800" dirty="0" err="1" smtClean="0"/>
              <a:t>ნაპირის</a:t>
            </a:r>
            <a:r>
              <a:rPr lang="en-US" sz="1800" dirty="0" smtClean="0"/>
              <a:t> </a:t>
            </a:r>
            <a:r>
              <a:rPr lang="en-US" sz="1800" dirty="0" err="1" smtClean="0"/>
              <a:t>გაყოლებით</a:t>
            </a:r>
            <a:r>
              <a:rPr lang="en-US" sz="1800" dirty="0" smtClean="0"/>
              <a:t> </a:t>
            </a:r>
            <a:r>
              <a:rPr lang="en-US" sz="1800" dirty="0" err="1" smtClean="0"/>
              <a:t>გაშლილი</a:t>
            </a:r>
            <a:r>
              <a:rPr lang="en-US" sz="1800" dirty="0" smtClean="0"/>
              <a:t> </a:t>
            </a:r>
            <a:r>
              <a:rPr lang="en-US" sz="1800" dirty="0" err="1" smtClean="0"/>
              <a:t>პარიზი</a:t>
            </a:r>
            <a:r>
              <a:rPr lang="en-US" sz="1800" dirty="0" smtClean="0"/>
              <a:t>. </a:t>
            </a:r>
            <a:r>
              <a:rPr lang="en-US" sz="1800" dirty="0" err="1" smtClean="0"/>
              <a:t>იქ</a:t>
            </a:r>
            <a:r>
              <a:rPr lang="en-US" sz="1800" dirty="0" smtClean="0"/>
              <a:t> </a:t>
            </a:r>
            <a:r>
              <a:rPr lang="en-US" sz="1800" dirty="0" err="1" smtClean="0"/>
              <a:t>უკვე</a:t>
            </a:r>
            <a:r>
              <a:rPr lang="en-US" sz="1800" dirty="0" smtClean="0"/>
              <a:t> </a:t>
            </a:r>
            <a:r>
              <a:rPr lang="en-US" sz="1800" dirty="0" err="1" smtClean="0"/>
              <a:t>სინათლეებს</a:t>
            </a:r>
            <a:r>
              <a:rPr lang="en-US" sz="1800" dirty="0" smtClean="0"/>
              <a:t> </a:t>
            </a:r>
            <a:r>
              <a:rPr lang="en-US" sz="1800" dirty="0" err="1" smtClean="0"/>
              <a:t>ანთებდნენ</a:t>
            </a:r>
            <a:r>
              <a:rPr lang="en-US" sz="1800" dirty="0" smtClean="0"/>
              <a:t>. </a:t>
            </a:r>
            <a:r>
              <a:rPr lang="en-US" sz="1800" dirty="0" err="1" smtClean="0"/>
              <a:t>იგი</a:t>
            </a:r>
            <a:r>
              <a:rPr lang="en-US" sz="1800" dirty="0" smtClean="0"/>
              <a:t> </a:t>
            </a:r>
            <a:r>
              <a:rPr lang="en-US" sz="1800" dirty="0" err="1" smtClean="0"/>
              <a:t>ხარბად</a:t>
            </a:r>
            <a:r>
              <a:rPr lang="en-US" sz="1800" dirty="0" smtClean="0"/>
              <a:t> </a:t>
            </a:r>
            <a:r>
              <a:rPr lang="en-US" sz="1800" dirty="0" err="1" smtClean="0"/>
              <a:t>გასცქეროდა</a:t>
            </a:r>
            <a:r>
              <a:rPr lang="en-US" sz="1800" dirty="0" smtClean="0"/>
              <a:t> </a:t>
            </a:r>
            <a:r>
              <a:rPr lang="en-US" sz="1800" dirty="0" err="1" smtClean="0"/>
              <a:t>ვანდომის</a:t>
            </a:r>
            <a:r>
              <a:rPr lang="en-US" sz="1800" dirty="0" smtClean="0"/>
              <a:t> </a:t>
            </a:r>
            <a:r>
              <a:rPr lang="en-US" sz="1800" dirty="0" err="1" smtClean="0"/>
              <a:t>სვეტსა</a:t>
            </a:r>
            <a:r>
              <a:rPr lang="en-US" sz="1800" dirty="0" smtClean="0"/>
              <a:t> </a:t>
            </a:r>
            <a:r>
              <a:rPr lang="en-US" sz="1800" dirty="0" err="1" smtClean="0"/>
              <a:t>და</a:t>
            </a:r>
            <a:r>
              <a:rPr lang="en-US" sz="1800" dirty="0" smtClean="0"/>
              <a:t> </a:t>
            </a:r>
            <a:r>
              <a:rPr lang="en-US" sz="1800" dirty="0" err="1" smtClean="0"/>
              <a:t>ინვალიდთა</a:t>
            </a:r>
            <a:r>
              <a:rPr lang="en-US" sz="1800" dirty="0" smtClean="0"/>
              <a:t> </a:t>
            </a:r>
            <a:r>
              <a:rPr lang="en-US" sz="1800" dirty="0" err="1" smtClean="0"/>
              <a:t>სახლის</a:t>
            </a:r>
            <a:r>
              <a:rPr lang="en-US" sz="1800" dirty="0" smtClean="0"/>
              <a:t> </a:t>
            </a:r>
            <a:r>
              <a:rPr lang="en-US" sz="1800" dirty="0" err="1" smtClean="0"/>
              <a:t>გუმბათს</a:t>
            </a:r>
            <a:r>
              <a:rPr lang="en-US" sz="1800" dirty="0" smtClean="0"/>
              <a:t> </a:t>
            </a:r>
            <a:r>
              <a:rPr lang="en-US" sz="1800" dirty="0" err="1" smtClean="0"/>
              <a:t>შორის</a:t>
            </a:r>
            <a:r>
              <a:rPr lang="en-US" sz="1800" dirty="0" smtClean="0"/>
              <a:t> </a:t>
            </a:r>
            <a:r>
              <a:rPr lang="en-US" sz="1800" dirty="0" err="1" smtClean="0"/>
              <a:t>მოთავსებულ</a:t>
            </a:r>
            <a:r>
              <a:rPr lang="en-US" sz="1800" dirty="0" smtClean="0"/>
              <a:t> </a:t>
            </a:r>
            <a:r>
              <a:rPr lang="en-US" sz="1800" dirty="0" err="1" smtClean="0"/>
              <a:t>მხარეს</a:t>
            </a:r>
            <a:r>
              <a:rPr lang="en-US" sz="1800" dirty="0" smtClean="0"/>
              <a:t> </a:t>
            </a:r>
            <a:r>
              <a:rPr lang="en-US" sz="1800" dirty="0" err="1" smtClean="0"/>
              <a:t>ქალაქისა</a:t>
            </a:r>
            <a:r>
              <a:rPr lang="en-US" sz="1800" dirty="0" smtClean="0"/>
              <a:t>, </a:t>
            </a:r>
            <a:r>
              <a:rPr lang="en-US" sz="1800" dirty="0" err="1" smtClean="0"/>
              <a:t>სადაც</a:t>
            </a:r>
            <a:r>
              <a:rPr lang="en-US" sz="1800" dirty="0" smtClean="0"/>
              <a:t> </a:t>
            </a:r>
            <a:r>
              <a:rPr lang="en-US" sz="1800" dirty="0" err="1" smtClean="0"/>
              <a:t>ცხოვრობდა</a:t>
            </a:r>
            <a:r>
              <a:rPr lang="en-US" sz="1800" dirty="0" smtClean="0"/>
              <a:t> </a:t>
            </a:r>
            <a:r>
              <a:rPr lang="en-US" sz="1800" dirty="0" err="1" smtClean="0"/>
              <a:t>ის</a:t>
            </a:r>
            <a:r>
              <a:rPr lang="en-US" sz="1800" dirty="0" smtClean="0"/>
              <a:t> </a:t>
            </a:r>
            <a:r>
              <a:rPr lang="en-US" sz="1800" dirty="0" err="1" smtClean="0"/>
              <a:t>უმაღლესი</a:t>
            </a:r>
            <a:r>
              <a:rPr lang="en-US" sz="1800" dirty="0" smtClean="0"/>
              <a:t> </a:t>
            </a:r>
            <a:r>
              <a:rPr lang="en-US" sz="1800" dirty="0" err="1" smtClean="0"/>
              <a:t>საზოგადოება</a:t>
            </a:r>
            <a:r>
              <a:rPr lang="en-US" sz="1800" dirty="0" smtClean="0"/>
              <a:t>, </a:t>
            </a:r>
            <a:r>
              <a:rPr lang="en-US" sz="1800" dirty="0" err="1" smtClean="0"/>
              <a:t>რომლისკენაც</a:t>
            </a:r>
            <a:r>
              <a:rPr lang="en-US" sz="1800" dirty="0" smtClean="0"/>
              <a:t> </a:t>
            </a:r>
            <a:r>
              <a:rPr lang="en-US" sz="1800" dirty="0" err="1" smtClean="0"/>
              <a:t>იგი</a:t>
            </a:r>
            <a:r>
              <a:rPr lang="en-US" sz="1800" dirty="0" smtClean="0"/>
              <a:t> </a:t>
            </a:r>
            <a:r>
              <a:rPr lang="en-US" sz="1800" dirty="0" err="1" smtClean="0"/>
              <a:t>მიისწრაფოდა</a:t>
            </a:r>
            <a:r>
              <a:rPr lang="en-US" sz="1800" dirty="0" smtClean="0"/>
              <a:t>. </a:t>
            </a:r>
            <a:r>
              <a:rPr lang="en-US" sz="1800" dirty="0" err="1" smtClean="0"/>
              <a:t>ეჟენმა</a:t>
            </a:r>
            <a:r>
              <a:rPr lang="en-US" sz="1800" dirty="0" smtClean="0"/>
              <a:t> </a:t>
            </a:r>
            <a:r>
              <a:rPr lang="en-US" sz="1800" dirty="0" err="1" smtClean="0"/>
              <a:t>თვალი</a:t>
            </a:r>
            <a:r>
              <a:rPr lang="en-US" sz="1800" dirty="0" smtClean="0"/>
              <a:t> </a:t>
            </a:r>
            <a:r>
              <a:rPr lang="en-US" sz="1800" dirty="0" err="1" smtClean="0"/>
              <a:t>მოავლო</a:t>
            </a:r>
            <a:r>
              <a:rPr lang="en-US" sz="1800" dirty="0" smtClean="0"/>
              <a:t> </a:t>
            </a:r>
            <a:r>
              <a:rPr lang="en-US" sz="1800" dirty="0" err="1" smtClean="0"/>
              <a:t>ამ</a:t>
            </a:r>
            <a:r>
              <a:rPr lang="en-US" sz="1800" dirty="0" smtClean="0"/>
              <a:t> </a:t>
            </a:r>
            <a:r>
              <a:rPr lang="en-US" sz="1800" dirty="0" err="1" smtClean="0"/>
              <a:t>მოგუგუნე</a:t>
            </a:r>
            <a:r>
              <a:rPr lang="en-US" sz="1800" dirty="0" smtClean="0"/>
              <a:t> </a:t>
            </a:r>
            <a:r>
              <a:rPr lang="en-US" sz="1800" dirty="0" err="1" smtClean="0"/>
              <a:t>სკას</a:t>
            </a:r>
            <a:r>
              <a:rPr lang="en-US" sz="1800" dirty="0" smtClean="0"/>
              <a:t>, </a:t>
            </a:r>
            <a:r>
              <a:rPr lang="en-US" sz="1800" dirty="0" err="1" smtClean="0"/>
              <a:t>რომლის</a:t>
            </a:r>
            <a:r>
              <a:rPr lang="en-US" sz="1800" dirty="0" smtClean="0"/>
              <a:t> </a:t>
            </a:r>
            <a:r>
              <a:rPr lang="en-US" sz="1800" dirty="0" err="1" smtClean="0"/>
              <a:t>თაფლის</a:t>
            </a:r>
            <a:r>
              <a:rPr lang="en-US" sz="1800" dirty="0" smtClean="0"/>
              <a:t> </a:t>
            </a:r>
            <a:r>
              <a:rPr lang="en-US" sz="1800" dirty="0" err="1" smtClean="0"/>
              <a:t>სიტკბოს</a:t>
            </a:r>
            <a:r>
              <a:rPr lang="en-US" sz="1800" dirty="0" smtClean="0"/>
              <a:t> </a:t>
            </a:r>
            <a:r>
              <a:rPr lang="en-US" sz="1800" dirty="0" err="1" smtClean="0"/>
              <a:t>წინასწარ</a:t>
            </a:r>
            <a:r>
              <a:rPr lang="en-US" sz="1800" dirty="0" smtClean="0"/>
              <a:t> </a:t>
            </a:r>
            <a:r>
              <a:rPr lang="en-US" sz="1800" dirty="0" err="1" smtClean="0"/>
              <a:t>გრძნობდა</a:t>
            </a:r>
            <a:r>
              <a:rPr lang="en-US" sz="1800" dirty="0" smtClean="0"/>
              <a:t> </a:t>
            </a:r>
            <a:r>
              <a:rPr lang="en-US" sz="1800" dirty="0" err="1" smtClean="0"/>
              <a:t>და</a:t>
            </a:r>
            <a:r>
              <a:rPr lang="en-US" sz="1800" dirty="0" smtClean="0"/>
              <a:t> </a:t>
            </a:r>
            <a:r>
              <a:rPr lang="en-US" sz="1800" dirty="0" err="1" smtClean="0"/>
              <a:t>ქედმაღლურად</a:t>
            </a:r>
            <a:r>
              <a:rPr lang="en-US" sz="1800" dirty="0" smtClean="0"/>
              <a:t> </a:t>
            </a:r>
            <a:r>
              <a:rPr lang="en-US" sz="1800" dirty="0" err="1" smtClean="0"/>
              <a:t>წარმოთქვა</a:t>
            </a:r>
            <a:r>
              <a:rPr lang="en-US" sz="1800" dirty="0" smtClean="0"/>
              <a:t>:</a:t>
            </a:r>
          </a:p>
          <a:p>
            <a:pPr lvl="0" algn="just">
              <a:spcBef>
                <a:spcPts val="300"/>
              </a:spcBef>
              <a:buNone/>
            </a:pPr>
            <a:r>
              <a:rPr lang="ka-GE" sz="1800" dirty="0" smtClean="0"/>
              <a:t>	</a:t>
            </a:r>
            <a:r>
              <a:rPr lang="en-US" sz="1800" dirty="0" err="1" smtClean="0"/>
              <a:t>ახლა</a:t>
            </a:r>
            <a:r>
              <a:rPr lang="en-US" sz="1800" dirty="0" smtClean="0"/>
              <a:t> </a:t>
            </a:r>
            <a:r>
              <a:rPr lang="en-US" sz="1800" dirty="0" err="1" smtClean="0"/>
              <a:t>კი</a:t>
            </a:r>
            <a:r>
              <a:rPr lang="en-US" sz="1800" dirty="0" smtClean="0"/>
              <a:t>, </a:t>
            </a:r>
            <a:r>
              <a:rPr lang="en-US" sz="1800" dirty="0" err="1" smtClean="0"/>
              <a:t>ჩვენ</a:t>
            </a:r>
            <a:r>
              <a:rPr lang="en-US" sz="1800" dirty="0" smtClean="0"/>
              <a:t> </a:t>
            </a:r>
            <a:r>
              <a:rPr lang="en-US" sz="1800" dirty="0" err="1" smtClean="0"/>
              <a:t>ორში</a:t>
            </a:r>
            <a:r>
              <a:rPr lang="en-US" sz="1800" dirty="0" smtClean="0"/>
              <a:t> </a:t>
            </a:r>
            <a:r>
              <a:rPr lang="en-US" sz="1800" dirty="0" err="1" smtClean="0"/>
              <a:t>ერთმა</a:t>
            </a:r>
            <a:r>
              <a:rPr lang="en-US" sz="1800" dirty="0" smtClean="0"/>
              <a:t> </a:t>
            </a:r>
            <a:r>
              <a:rPr lang="en-US" sz="1800" dirty="0" err="1" smtClean="0"/>
              <a:t>უნდა</a:t>
            </a:r>
            <a:r>
              <a:rPr lang="en-US" sz="1800" dirty="0" smtClean="0"/>
              <a:t> </a:t>
            </a:r>
            <a:r>
              <a:rPr lang="en-US" sz="1800" dirty="0" err="1" smtClean="0"/>
              <a:t>გაიმ</a:t>
            </a:r>
            <a:r>
              <a:rPr lang="ka-GE" sz="1800" dirty="0" smtClean="0"/>
              <a:t>ა</a:t>
            </a:r>
            <a:r>
              <a:rPr lang="en-US" sz="1800" dirty="0" err="1" smtClean="0"/>
              <a:t>რჯვოს</a:t>
            </a:r>
            <a:r>
              <a:rPr lang="en-US" sz="1800" dirty="0" smtClean="0"/>
              <a:t>!</a:t>
            </a:r>
          </a:p>
          <a:p>
            <a:pPr algn="just">
              <a:spcBef>
                <a:spcPts val="300"/>
              </a:spcBef>
              <a:buNone/>
            </a:pPr>
            <a:r>
              <a:rPr lang="ka-GE" sz="1800" dirty="0" smtClean="0"/>
              <a:t>	</a:t>
            </a:r>
            <a:r>
              <a:rPr lang="en-US" sz="1800" dirty="0" err="1" smtClean="0"/>
              <a:t>ასე</a:t>
            </a:r>
            <a:r>
              <a:rPr lang="en-US" sz="1800" dirty="0" smtClean="0"/>
              <a:t> </a:t>
            </a:r>
            <a:r>
              <a:rPr lang="en-US" sz="1800" dirty="0" err="1" smtClean="0"/>
              <a:t>დაემუქრა</a:t>
            </a:r>
            <a:r>
              <a:rPr lang="en-US" sz="1800" dirty="0" smtClean="0"/>
              <a:t> </a:t>
            </a:r>
            <a:r>
              <a:rPr lang="en-US" sz="1800" dirty="0" err="1" smtClean="0"/>
              <a:t>იგი</a:t>
            </a:r>
            <a:r>
              <a:rPr lang="en-US" sz="1800" dirty="0" smtClean="0"/>
              <a:t> </a:t>
            </a:r>
            <a:r>
              <a:rPr lang="en-US" sz="1800" dirty="0" err="1" smtClean="0"/>
              <a:t>საზოგადოებას</a:t>
            </a:r>
            <a:r>
              <a:rPr lang="en-US" sz="1800" dirty="0" smtClean="0"/>
              <a:t> </a:t>
            </a:r>
            <a:r>
              <a:rPr lang="en-US" sz="1800" dirty="0" err="1" smtClean="0"/>
              <a:t>და</a:t>
            </a:r>
            <a:r>
              <a:rPr lang="en-US" sz="1800" dirty="0" smtClean="0"/>
              <a:t> </a:t>
            </a:r>
            <a:r>
              <a:rPr lang="en-US" sz="1800" dirty="0" err="1" smtClean="0"/>
              <a:t>ამ</a:t>
            </a:r>
            <a:r>
              <a:rPr lang="en-US" sz="1800" dirty="0" smtClean="0"/>
              <a:t> </a:t>
            </a:r>
            <a:r>
              <a:rPr lang="en-US" sz="1800" dirty="0" err="1" smtClean="0"/>
              <a:t>მუქარის</a:t>
            </a:r>
            <a:r>
              <a:rPr lang="en-US" sz="1800" dirty="0" smtClean="0"/>
              <a:t> </a:t>
            </a:r>
            <a:r>
              <a:rPr lang="en-US" sz="1800" dirty="0" err="1" smtClean="0"/>
              <a:t>შესასრულებლად</a:t>
            </a:r>
            <a:r>
              <a:rPr lang="en-US" sz="1800" dirty="0" smtClean="0"/>
              <a:t>, </a:t>
            </a:r>
            <a:r>
              <a:rPr lang="en-US" sz="1800" dirty="0" err="1" smtClean="0"/>
              <a:t>ამჯერად</a:t>
            </a:r>
            <a:r>
              <a:rPr lang="en-US" sz="1800" dirty="0" smtClean="0"/>
              <a:t>, </a:t>
            </a:r>
            <a:r>
              <a:rPr lang="en-US" sz="1800" dirty="0" err="1" smtClean="0"/>
              <a:t>გაემართა</a:t>
            </a:r>
            <a:r>
              <a:rPr lang="en-US" sz="1800" dirty="0" smtClean="0"/>
              <a:t> </a:t>
            </a:r>
            <a:r>
              <a:rPr lang="en-US" sz="1800" dirty="0" err="1" smtClean="0"/>
              <a:t>სადილად</a:t>
            </a:r>
            <a:r>
              <a:rPr lang="en-US" sz="1800" dirty="0" smtClean="0"/>
              <a:t> </a:t>
            </a:r>
            <a:r>
              <a:rPr lang="en-US" sz="1800" dirty="0" err="1" smtClean="0"/>
              <a:t>ქალბატონ</a:t>
            </a:r>
            <a:r>
              <a:rPr lang="en-US" sz="1800" dirty="0" smtClean="0"/>
              <a:t> </a:t>
            </a:r>
            <a:r>
              <a:rPr lang="en-US" sz="1800" dirty="0" err="1" smtClean="0"/>
              <a:t>დე</a:t>
            </a:r>
            <a:r>
              <a:rPr lang="en-US" sz="1800" dirty="0" smtClean="0"/>
              <a:t> </a:t>
            </a:r>
            <a:r>
              <a:rPr lang="en-US" sz="1800" dirty="0" err="1" smtClean="0"/>
              <a:t>ნუსინჟენთან</a:t>
            </a:r>
            <a:r>
              <a:rPr lang="en-US" sz="1800" dirty="0" smtClean="0"/>
              <a:t>. (</a:t>
            </a:r>
            <a:r>
              <a:rPr lang="en-US" sz="1800" dirty="0" err="1" smtClean="0"/>
              <a:t>ბალზაკი</a:t>
            </a:r>
            <a:r>
              <a:rPr lang="en-US" sz="1800" dirty="0" smtClean="0"/>
              <a:t> 1973, 554-555)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რა</a:t>
            </a:r>
            <a:r>
              <a:rPr lang="en-US" dirty="0" smtClean="0"/>
              <a:t> </a:t>
            </a:r>
            <a:r>
              <a:rPr lang="en-US" dirty="0" err="1" smtClean="0"/>
              <a:t>წარმოქმნის</a:t>
            </a:r>
            <a:r>
              <a:rPr lang="en-US" dirty="0" smtClean="0"/>
              <a:t> </a:t>
            </a:r>
            <a:r>
              <a:rPr lang="en-US" dirty="0" err="1" smtClean="0"/>
              <a:t>რეალურობის</a:t>
            </a:r>
            <a:r>
              <a:rPr lang="en-US" dirty="0" smtClean="0"/>
              <a:t>, </a:t>
            </a:r>
            <a:r>
              <a:rPr lang="en-US" dirty="0" err="1" smtClean="0"/>
              <a:t>სინამდვილესთან</a:t>
            </a:r>
            <a:r>
              <a:rPr lang="en-US" dirty="0" smtClean="0"/>
              <a:t> </a:t>
            </a:r>
            <a:r>
              <a:rPr lang="en-US" dirty="0" err="1" smtClean="0"/>
              <a:t>სიახლოვის</a:t>
            </a:r>
            <a:r>
              <a:rPr lang="en-US" dirty="0" smtClean="0"/>
              <a:t> </a:t>
            </a:r>
            <a:r>
              <a:rPr lang="en-US" dirty="0" err="1" smtClean="0"/>
              <a:t>შთაბეჭდილებას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8077200" cy="4953000"/>
          </a:xfrm>
        </p:spPr>
        <p:txBody>
          <a:bodyPr>
            <a:normAutofit fontScale="70000" lnSpcReduction="20000"/>
          </a:bodyPr>
          <a:lstStyle/>
          <a:p>
            <a:r>
              <a:rPr lang="ka-GE" dirty="0" smtClean="0"/>
              <a:t>„</a:t>
            </a:r>
            <a:r>
              <a:rPr lang="en-US" dirty="0" err="1" smtClean="0"/>
              <a:t>რეალობის</a:t>
            </a:r>
            <a:r>
              <a:rPr lang="en-US" dirty="0" smtClean="0"/>
              <a:t> </a:t>
            </a:r>
            <a:r>
              <a:rPr lang="en-US" dirty="0" err="1" smtClean="0"/>
              <a:t>ეფექტი</a:t>
            </a:r>
            <a:r>
              <a:rPr lang="ka-GE" dirty="0" smtClean="0"/>
              <a:t>“</a:t>
            </a:r>
            <a:r>
              <a:rPr lang="en-US" dirty="0" smtClean="0"/>
              <a:t>, </a:t>
            </a:r>
            <a:r>
              <a:rPr lang="en-US" dirty="0" err="1" smtClean="0"/>
              <a:t>ფრანგ</a:t>
            </a:r>
            <a:r>
              <a:rPr lang="en-US" dirty="0" smtClean="0"/>
              <a:t>. </a:t>
            </a:r>
            <a:r>
              <a:rPr lang="en-US" dirty="0" err="1" smtClean="0"/>
              <a:t>effet</a:t>
            </a:r>
            <a:r>
              <a:rPr lang="en-US" dirty="0" smtClean="0"/>
              <a:t> de </a:t>
            </a:r>
            <a:r>
              <a:rPr lang="en-US" dirty="0" err="1" smtClean="0"/>
              <a:t>réel</a:t>
            </a:r>
            <a:r>
              <a:rPr lang="en-US" dirty="0" smtClean="0"/>
              <a:t>)</a:t>
            </a:r>
            <a:endParaRPr lang="ka-GE" dirty="0" smtClean="0"/>
          </a:p>
          <a:p>
            <a:r>
              <a:rPr lang="en-US" dirty="0" err="1" smtClean="0"/>
              <a:t>ფაქტუალური</a:t>
            </a:r>
            <a:r>
              <a:rPr lang="en-US" dirty="0" smtClean="0"/>
              <a:t> </a:t>
            </a:r>
            <a:r>
              <a:rPr lang="en-US" dirty="0" err="1" smtClean="0"/>
              <a:t>დისკურსის</a:t>
            </a:r>
            <a:r>
              <a:rPr lang="en-US" dirty="0" smtClean="0"/>
              <a:t> </a:t>
            </a:r>
            <a:r>
              <a:rPr lang="en-US" dirty="0" err="1" smtClean="0"/>
              <a:t>მიბაძვა</a:t>
            </a:r>
            <a:r>
              <a:rPr lang="ka-GE" dirty="0" smtClean="0"/>
              <a:t>: </a:t>
            </a:r>
          </a:p>
          <a:p>
            <a:pPr lvl="1"/>
            <a:r>
              <a:rPr lang="en-US" dirty="0" err="1" smtClean="0"/>
              <a:t>მოქმედ</a:t>
            </a:r>
            <a:r>
              <a:rPr lang="en-US" dirty="0" smtClean="0"/>
              <a:t> </a:t>
            </a:r>
            <a:r>
              <a:rPr lang="en-US" dirty="0" err="1" smtClean="0"/>
              <a:t>პირთა</a:t>
            </a:r>
            <a:r>
              <a:rPr lang="en-US" dirty="0" smtClean="0"/>
              <a:t> </a:t>
            </a:r>
            <a:r>
              <a:rPr lang="en-US" dirty="0" err="1" smtClean="0"/>
              <a:t>მეტყველებ</a:t>
            </a:r>
            <a:r>
              <a:rPr lang="ka-GE" dirty="0" smtClean="0"/>
              <a:t>ის</a:t>
            </a:r>
            <a:r>
              <a:rPr lang="en-US" dirty="0" smtClean="0"/>
              <a:t> </a:t>
            </a:r>
            <a:r>
              <a:rPr lang="ka-GE" dirty="0" smtClean="0"/>
              <a:t>სიახლოვე </a:t>
            </a:r>
            <a:r>
              <a:rPr lang="en-US" dirty="0" err="1" smtClean="0"/>
              <a:t>ამა</a:t>
            </a:r>
            <a:r>
              <a:rPr lang="en-US" dirty="0" smtClean="0"/>
              <a:t> </a:t>
            </a:r>
            <a:r>
              <a:rPr lang="en-US" dirty="0" err="1" smtClean="0"/>
              <a:t>თუ</a:t>
            </a:r>
            <a:r>
              <a:rPr lang="en-US" dirty="0" smtClean="0"/>
              <a:t> </a:t>
            </a:r>
            <a:r>
              <a:rPr lang="en-US" dirty="0" err="1" smtClean="0"/>
              <a:t>იმ</a:t>
            </a:r>
            <a:r>
              <a:rPr lang="en-US" dirty="0" smtClean="0"/>
              <a:t> </a:t>
            </a:r>
            <a:r>
              <a:rPr lang="en-US" dirty="0" err="1" smtClean="0"/>
              <a:t>ეპოქისა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სოციალური</a:t>
            </a:r>
            <a:r>
              <a:rPr lang="en-US" dirty="0" smtClean="0"/>
              <a:t> </a:t>
            </a:r>
            <a:r>
              <a:rPr lang="en-US" dirty="0" err="1" smtClean="0"/>
              <a:t>წრის</a:t>
            </a:r>
            <a:r>
              <a:rPr lang="en-US" dirty="0" smtClean="0"/>
              <a:t> </a:t>
            </a:r>
            <a:r>
              <a:rPr lang="en-US" dirty="0" err="1" smtClean="0"/>
              <a:t>მეტყველებასთან</a:t>
            </a:r>
            <a:r>
              <a:rPr lang="en-US" dirty="0" smtClean="0"/>
              <a:t> (</a:t>
            </a:r>
            <a:r>
              <a:rPr lang="en-US" dirty="0" err="1" smtClean="0"/>
              <a:t>ნატურალიზმში</a:t>
            </a:r>
            <a:r>
              <a:rPr lang="en-US" dirty="0" smtClean="0"/>
              <a:t>), </a:t>
            </a:r>
            <a:endParaRPr lang="ka-GE" dirty="0" smtClean="0"/>
          </a:p>
          <a:p>
            <a:pPr lvl="1"/>
            <a:r>
              <a:rPr lang="en-US" dirty="0" err="1" smtClean="0"/>
              <a:t>მხატვრულ</a:t>
            </a:r>
            <a:r>
              <a:rPr lang="en-US" dirty="0" smtClean="0"/>
              <a:t> </a:t>
            </a:r>
            <a:r>
              <a:rPr lang="en-US" dirty="0" err="1" smtClean="0"/>
              <a:t>ტექსტ</a:t>
            </a:r>
            <a:r>
              <a:rPr lang="ka-GE" dirty="0" smtClean="0"/>
              <a:t>შ</a:t>
            </a:r>
            <a:r>
              <a:rPr lang="en-US" dirty="0" smtClean="0"/>
              <a:t>ი </a:t>
            </a:r>
            <a:r>
              <a:rPr lang="en-US" dirty="0" err="1" smtClean="0"/>
              <a:t>ისტორიულ</a:t>
            </a:r>
            <a:r>
              <a:rPr lang="en-US" dirty="0" smtClean="0"/>
              <a:t> </a:t>
            </a:r>
            <a:r>
              <a:rPr lang="en-US" dirty="0" err="1" smtClean="0"/>
              <a:t>წყაროებში</a:t>
            </a:r>
            <a:r>
              <a:rPr lang="en-US" dirty="0" smtClean="0"/>
              <a:t> </a:t>
            </a:r>
            <a:r>
              <a:rPr lang="en-US" dirty="0" err="1" smtClean="0"/>
              <a:t>შემონახულ</a:t>
            </a:r>
            <a:r>
              <a:rPr lang="ka-GE" dirty="0" smtClean="0"/>
              <a:t>ი</a:t>
            </a:r>
            <a:r>
              <a:rPr lang="en-US" dirty="0" smtClean="0"/>
              <a:t> </a:t>
            </a:r>
            <a:r>
              <a:rPr lang="en-US" dirty="0" err="1" smtClean="0"/>
              <a:t>ამბებ</a:t>
            </a:r>
            <a:r>
              <a:rPr lang="ka-GE" dirty="0" smtClean="0"/>
              <a:t>ი</a:t>
            </a:r>
            <a:r>
              <a:rPr lang="en-US" dirty="0" err="1" smtClean="0"/>
              <a:t>სა</a:t>
            </a:r>
            <a:r>
              <a:rPr lang="en-US" dirty="0" smtClean="0"/>
              <a:t> </a:t>
            </a:r>
            <a:r>
              <a:rPr lang="ka-GE" dirty="0" smtClean="0"/>
              <a:t>და </a:t>
            </a:r>
            <a:r>
              <a:rPr lang="en-US" dirty="0" err="1" smtClean="0"/>
              <a:t>კოლორიტ</a:t>
            </a:r>
            <a:r>
              <a:rPr lang="ka-GE" dirty="0" smtClean="0"/>
              <a:t>ი</a:t>
            </a:r>
            <a:r>
              <a:rPr lang="en-US" dirty="0" smtClean="0"/>
              <a:t>ს </a:t>
            </a:r>
            <a:r>
              <a:rPr lang="ka-GE" dirty="0" smtClean="0"/>
              <a:t>გამეორება </a:t>
            </a:r>
            <a:r>
              <a:rPr lang="en-US" dirty="0" smtClean="0"/>
              <a:t>(</a:t>
            </a:r>
            <a:r>
              <a:rPr lang="en-US" dirty="0" err="1" smtClean="0"/>
              <a:t>ისტორიულ</a:t>
            </a:r>
            <a:r>
              <a:rPr lang="en-US" dirty="0" smtClean="0"/>
              <a:t> </a:t>
            </a:r>
            <a:r>
              <a:rPr lang="en-US" dirty="0" err="1" smtClean="0"/>
              <a:t>რომანში</a:t>
            </a:r>
            <a:r>
              <a:rPr lang="en-US" dirty="0" smtClean="0"/>
              <a:t>)</a:t>
            </a:r>
            <a:endParaRPr lang="ka-GE" dirty="0" smtClean="0"/>
          </a:p>
          <a:p>
            <a:pPr lvl="1"/>
            <a:r>
              <a:rPr lang="ka-GE" dirty="0" smtClean="0"/>
              <a:t>ნ</a:t>
            </a:r>
            <a:r>
              <a:rPr lang="en-US" dirty="0" err="1" smtClean="0"/>
              <a:t>ამდვილი</a:t>
            </a:r>
            <a:r>
              <a:rPr lang="en-US" dirty="0" smtClean="0"/>
              <a:t> </a:t>
            </a:r>
            <a:r>
              <a:rPr lang="en-US" dirty="0" err="1" smtClean="0"/>
              <a:t>რეფერენ</a:t>
            </a:r>
            <a:r>
              <a:rPr lang="ka-GE" dirty="0" smtClean="0"/>
              <a:t>ცი</a:t>
            </a:r>
            <a:r>
              <a:rPr lang="en-US" dirty="0" err="1" smtClean="0"/>
              <a:t>ები</a:t>
            </a:r>
            <a:r>
              <a:rPr lang="ka-GE" dirty="0" smtClean="0"/>
              <a:t>სა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ყოველდღიური</a:t>
            </a:r>
            <a:r>
              <a:rPr lang="en-US" dirty="0" smtClean="0"/>
              <a:t> </a:t>
            </a:r>
            <a:r>
              <a:rPr lang="en-US" dirty="0" err="1" smtClean="0"/>
              <a:t>დეტალები</a:t>
            </a:r>
            <a:r>
              <a:rPr lang="ka-GE" dirty="0" smtClean="0"/>
              <a:t>ს სიხშირე</a:t>
            </a:r>
            <a:r>
              <a:rPr lang="en-US" dirty="0" smtClean="0"/>
              <a:t> (</a:t>
            </a:r>
            <a:r>
              <a:rPr lang="en-US" dirty="0" err="1" smtClean="0"/>
              <a:t>რეალიზმის</a:t>
            </a:r>
            <a:r>
              <a:rPr lang="en-US" dirty="0" smtClean="0"/>
              <a:t> </a:t>
            </a:r>
            <a:r>
              <a:rPr lang="en-US" dirty="0" err="1" smtClean="0"/>
              <a:t>ხანის</a:t>
            </a:r>
            <a:r>
              <a:rPr lang="en-US" dirty="0" smtClean="0"/>
              <a:t> </a:t>
            </a:r>
            <a:r>
              <a:rPr lang="en-US" dirty="0" err="1" smtClean="0"/>
              <a:t>მწერლობაში</a:t>
            </a:r>
            <a:r>
              <a:rPr lang="en-US" dirty="0" smtClean="0"/>
              <a:t>)</a:t>
            </a:r>
            <a:endParaRPr lang="ka-GE" dirty="0" smtClean="0"/>
          </a:p>
          <a:p>
            <a:r>
              <a:rPr lang="en-US" dirty="0" err="1" smtClean="0"/>
              <a:t>ლიტერატურული</a:t>
            </a:r>
            <a:r>
              <a:rPr lang="en-US" dirty="0" smtClean="0"/>
              <a:t> </a:t>
            </a:r>
            <a:r>
              <a:rPr lang="en-US" dirty="0" err="1" smtClean="0"/>
              <a:t>ნაწარმოები</a:t>
            </a:r>
            <a:r>
              <a:rPr lang="en-US" dirty="0" smtClean="0"/>
              <a:t> </a:t>
            </a:r>
            <a:r>
              <a:rPr lang="en-US" dirty="0" err="1" smtClean="0"/>
              <a:t>ბაძავს</a:t>
            </a:r>
            <a:r>
              <a:rPr lang="en-US" dirty="0" smtClean="0"/>
              <a:t> </a:t>
            </a:r>
            <a:r>
              <a:rPr lang="en-US" dirty="0" err="1" smtClean="0"/>
              <a:t>არა</a:t>
            </a:r>
            <a:r>
              <a:rPr lang="en-US" dirty="0" smtClean="0"/>
              <a:t> </a:t>
            </a:r>
            <a:r>
              <a:rPr lang="en-US" dirty="0" err="1" smtClean="0"/>
              <a:t>სინამდვილეს</a:t>
            </a:r>
            <a:r>
              <a:rPr lang="en-US" dirty="0" smtClean="0"/>
              <a:t>, </a:t>
            </a:r>
            <a:r>
              <a:rPr lang="en-US" dirty="0" err="1" smtClean="0"/>
              <a:t>არამედ</a:t>
            </a:r>
            <a:r>
              <a:rPr lang="en-US" dirty="0" smtClean="0"/>
              <a:t> </a:t>
            </a:r>
            <a:r>
              <a:rPr lang="ka-GE" dirty="0" smtClean="0"/>
              <a:t>ენობრივ წარმონაქმნებს (მეტყველებას, ტექსტებს)</a:t>
            </a:r>
          </a:p>
          <a:p>
            <a:r>
              <a:rPr lang="en-US" dirty="0" err="1" smtClean="0"/>
              <a:t>მიმეზისი</a:t>
            </a:r>
            <a:r>
              <a:rPr lang="en-US" dirty="0" smtClean="0"/>
              <a:t> </a:t>
            </a:r>
            <a:r>
              <a:rPr lang="en-US" dirty="0" err="1" smtClean="0"/>
              <a:t>ნიშნავს</a:t>
            </a:r>
            <a:r>
              <a:rPr lang="en-US" dirty="0" smtClean="0"/>
              <a:t> </a:t>
            </a:r>
            <a:r>
              <a:rPr lang="en-US" dirty="0" err="1" smtClean="0"/>
              <a:t>არსებულის</a:t>
            </a:r>
            <a:r>
              <a:rPr lang="en-US" dirty="0" smtClean="0"/>
              <a:t>, </a:t>
            </a:r>
            <a:r>
              <a:rPr lang="en-US" dirty="0" err="1" smtClean="0"/>
              <a:t>შესაძლებელისა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შეუძლებლის</a:t>
            </a:r>
            <a:r>
              <a:rPr lang="en-US" dirty="0" smtClean="0"/>
              <a:t> </a:t>
            </a:r>
            <a:r>
              <a:rPr lang="en-US" dirty="0" err="1" smtClean="0"/>
              <a:t>განსაკუთრებულ</a:t>
            </a:r>
            <a:r>
              <a:rPr lang="en-US" dirty="0" smtClean="0"/>
              <a:t> </a:t>
            </a:r>
            <a:r>
              <a:rPr lang="en-US" dirty="0" err="1" smtClean="0"/>
              <a:t>პოეტურ</a:t>
            </a:r>
            <a:r>
              <a:rPr lang="en-US" dirty="0" smtClean="0"/>
              <a:t> </a:t>
            </a:r>
            <a:r>
              <a:rPr lang="en-US" dirty="0" err="1" smtClean="0"/>
              <a:t>წარმოდგენას</a:t>
            </a:r>
            <a:r>
              <a:rPr lang="en-US" dirty="0" smtClean="0"/>
              <a:t>, </a:t>
            </a:r>
            <a:r>
              <a:rPr lang="en-US" dirty="0" err="1" smtClean="0"/>
              <a:t>პრეზენტაციას</a:t>
            </a:r>
            <a:r>
              <a:rPr lang="en-US" dirty="0" smtClean="0"/>
              <a:t>, </a:t>
            </a:r>
            <a:r>
              <a:rPr lang="en-US" dirty="0" err="1" smtClean="0"/>
              <a:t>მაგრამ</a:t>
            </a:r>
            <a:r>
              <a:rPr lang="en-US" dirty="0" smtClean="0"/>
              <a:t> </a:t>
            </a:r>
            <a:r>
              <a:rPr lang="en-US" dirty="0" err="1" smtClean="0"/>
              <a:t>არა</a:t>
            </a:r>
            <a:r>
              <a:rPr lang="en-US" dirty="0" smtClean="0"/>
              <a:t> – </a:t>
            </a:r>
            <a:r>
              <a:rPr lang="ka-GE" dirty="0" smtClean="0"/>
              <a:t>ასახ</a:t>
            </a:r>
            <a:r>
              <a:rPr lang="en-US" dirty="0" err="1" smtClean="0"/>
              <a:t>ვას</a:t>
            </a:r>
            <a:r>
              <a:rPr lang="ka-GE" dirty="0" smtClean="0"/>
              <a:t> (შდრ. ფიქცია = </a:t>
            </a:r>
            <a:r>
              <a:rPr lang="en-US" dirty="0" err="1" smtClean="0"/>
              <a:t>შიგალიტერატურული</a:t>
            </a:r>
            <a:r>
              <a:rPr lang="en-US" dirty="0" smtClean="0"/>
              <a:t> </a:t>
            </a:r>
            <a:r>
              <a:rPr lang="en-US" dirty="0" err="1" smtClean="0"/>
              <a:t>სინამდვილის</a:t>
            </a:r>
            <a:r>
              <a:rPr lang="en-US" dirty="0" smtClean="0"/>
              <a:t> </a:t>
            </a:r>
            <a:r>
              <a:rPr lang="en-US" dirty="0" err="1" smtClean="0"/>
              <a:t>გადმოცემა</a:t>
            </a:r>
            <a:r>
              <a:rPr lang="ka-GE" dirty="0" smtClean="0"/>
              <a:t>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>
            <a:normAutofit/>
          </a:bodyPr>
          <a:lstStyle/>
          <a:p>
            <a:r>
              <a:rPr lang="ka-GE" sz="3900" dirty="0" smtClean="0"/>
              <a:t>დასკვნები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866888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a-GE" sz="2200" dirty="0" smtClean="0">
                <a:sym typeface="Wingdings 3"/>
              </a:rPr>
              <a:t>ლიტერატურა</a:t>
            </a:r>
          </a:p>
          <a:p>
            <a:r>
              <a:rPr lang="ka-GE" sz="2200" dirty="0" smtClean="0"/>
              <a:t>= კომუნიკაციის თავისებური და ძალზე ინდივიდუალური ფორმა</a:t>
            </a:r>
          </a:p>
          <a:p>
            <a:r>
              <a:rPr lang="ka-GE" sz="2200" dirty="0" smtClean="0">
                <a:sym typeface="Wingdings 3"/>
              </a:rPr>
              <a:t>= </a:t>
            </a:r>
            <a:r>
              <a:rPr lang="ka-GE" sz="2200" dirty="0" smtClean="0"/>
              <a:t>ადამიანის აზროვნების პროდუქტი</a:t>
            </a:r>
          </a:p>
          <a:p>
            <a:r>
              <a:rPr lang="ka-GE" sz="2200" dirty="0" smtClean="0"/>
              <a:t>= საკუთარი თავის, საზოგადოების, სამყაროს აღქმის თავისებურებების ამსახველი დოკუმენტი</a:t>
            </a:r>
          </a:p>
          <a:p>
            <a:r>
              <a:rPr lang="ka-GE" sz="2200" dirty="0" smtClean="0"/>
              <a:t>= კულტურული მეხსიერების ინსტრუმენტი</a:t>
            </a:r>
          </a:p>
          <a:p>
            <a:r>
              <a:rPr lang="ka-GE" sz="2200" dirty="0" smtClean="0"/>
              <a:t>= თვითშემეცნების საშუალება</a:t>
            </a:r>
            <a:endParaRPr lang="en-US" sz="2200" dirty="0" smtClean="0"/>
          </a:p>
          <a:p>
            <a:r>
              <a:rPr lang="en-US" sz="2200" dirty="0" smtClean="0"/>
              <a:t>=</a:t>
            </a:r>
            <a:r>
              <a:rPr lang="ka-GE" sz="2200" dirty="0" smtClean="0"/>
              <a:t> სინამდვილის მოდელირებისა და ვირტუალური გამოცდილების შეძენის საშუალება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74320"/>
            <a:ext cx="7866888" cy="1143000"/>
          </a:xfrm>
        </p:spPr>
        <p:txBody>
          <a:bodyPr>
            <a:normAutofit fontScale="90000"/>
          </a:bodyPr>
          <a:lstStyle/>
          <a:p>
            <a:r>
              <a:rPr lang="ka-GE" dirty="0" smtClean="0"/>
              <a:t>გმადლობთ ყურადღებისთვის!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900" dirty="0" smtClean="0"/>
              <a:t>ძირითადი თეზისები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/>
          </a:bodyPr>
          <a:lstStyle/>
          <a:p>
            <a:r>
              <a:rPr lang="ka-GE" sz="2200" dirty="0" smtClean="0"/>
              <a:t>საბედისწერო კითხვა: რა არის ლიტერატურა?</a:t>
            </a:r>
          </a:p>
          <a:p>
            <a:r>
              <a:rPr lang="ka-GE" sz="2200" dirty="0" smtClean="0"/>
              <a:t>ლიტერატურა არ ასახავს სინამდვილეს</a:t>
            </a:r>
          </a:p>
          <a:p>
            <a:r>
              <a:rPr lang="ka-GE" sz="2200" dirty="0" smtClean="0"/>
              <a:t>ლიტერატურა არ არის ისტორიული წყარო</a:t>
            </a:r>
          </a:p>
          <a:p>
            <a:r>
              <a:rPr lang="ka-GE" sz="2200" dirty="0" smtClean="0"/>
              <a:t>ლიტერატურა არ არის სიბრძნის წყარო</a:t>
            </a:r>
            <a:endParaRPr lang="en-US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900" dirty="0" smtClean="0"/>
              <a:t>გეგმა</a:t>
            </a:r>
            <a:endParaRPr lang="en-US" sz="39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ka-GE" sz="2200" dirty="0" smtClean="0"/>
              <a:t>ლიტერატურა </a:t>
            </a:r>
            <a:r>
              <a:rPr lang="ka-GE" sz="2200" dirty="0" smtClean="0"/>
              <a:t>როგორც კომუნიკაციის საშუალება</a:t>
            </a:r>
          </a:p>
          <a:p>
            <a:pPr marL="596646" indent="-514350">
              <a:buFont typeface="+mj-lt"/>
              <a:buAutoNum type="arabicPeriod"/>
            </a:pPr>
            <a:r>
              <a:rPr lang="ka-GE" sz="2200" dirty="0" smtClean="0"/>
              <a:t>ლიტერატურა და სინამდვილე</a:t>
            </a:r>
          </a:p>
          <a:p>
            <a:pPr marL="596646" indent="-514350">
              <a:buFont typeface="+mj-lt"/>
              <a:buAutoNum type="arabicPeriod"/>
            </a:pPr>
            <a:r>
              <a:rPr lang="ka-GE" sz="2200" dirty="0" smtClean="0"/>
              <a:t>დიდი გაუგებრობის სათავეებთან</a:t>
            </a:r>
          </a:p>
          <a:p>
            <a:pPr marL="596646" indent="-514350">
              <a:buFont typeface="+mj-lt"/>
              <a:buAutoNum type="arabicPeriod"/>
            </a:pPr>
            <a:r>
              <a:rPr lang="ka-GE" sz="2200" dirty="0" smtClean="0"/>
              <a:t>ლიტერატურა როგორც სინამდვილის ასახვა - ზოგიერთი რამ ერთი მეცნიერული მითის შესახებ</a:t>
            </a:r>
          </a:p>
          <a:p>
            <a:pPr marL="596646" indent="-514350">
              <a:buFont typeface="+mj-lt"/>
              <a:buAutoNum type="arabicPeriod"/>
            </a:pPr>
            <a:r>
              <a:rPr lang="ka-GE" sz="2200" dirty="0" smtClean="0"/>
              <a:t>რა წარმოქმნის ლიტერატურაში რეალურობის, სინამდვილესთან სიახლოვის შთაბეჭდილებას?</a:t>
            </a:r>
          </a:p>
          <a:p>
            <a:pPr marL="596646" indent="-514350">
              <a:buFont typeface="+mj-lt"/>
              <a:buAutoNum type="arabicPeriod"/>
            </a:pPr>
            <a:r>
              <a:rPr lang="ka-GE" sz="2200" dirty="0" smtClean="0"/>
              <a:t>დასკვნები</a:t>
            </a:r>
          </a:p>
          <a:p>
            <a:pPr marL="596646" indent="-514350">
              <a:buFont typeface="+mj-lt"/>
              <a:buAutoNum type="arabicPeriod"/>
            </a:pPr>
            <a:endParaRPr lang="ka-G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ლიტერატურული ტექსტის სამი ძირითადი მახასიათებელი</a:t>
            </a:r>
            <a:endParaRPr lang="ru-RU" dirty="0"/>
          </a:p>
        </p:txBody>
      </p:sp>
      <p:graphicFrame>
        <p:nvGraphicFramePr>
          <p:cNvPr id="140293" name="Diagram 5"/>
          <p:cNvGraphicFramePr>
            <a:graphicFrameLocks/>
          </p:cNvGraphicFramePr>
          <p:nvPr>
            <p:ph idx="1"/>
          </p:nvPr>
        </p:nvGraphicFramePr>
        <p:xfrm>
          <a:off x="457200" y="1752600"/>
          <a:ext cx="8497888" cy="4876800"/>
        </p:xfrm>
        <a:graphic>
          <a:graphicData uri="http://schemas.openxmlformats.org/drawingml/2006/compatibility">
            <com:legacyDrawing xmlns:com="http://schemas.openxmlformats.org/drawingml/2006/compatibility" spid="_x0000_s27650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>
            <a:normAutofit fontScale="90000"/>
          </a:bodyPr>
          <a:lstStyle/>
          <a:p>
            <a:r>
              <a:rPr lang="ka-GE" dirty="0"/>
              <a:t>ლიტერატურა როგორც კომუნიკაციის საშუალება</a:t>
            </a:r>
            <a:r>
              <a:rPr lang="ru-RU" dirty="0"/>
              <a:t>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a-GE" sz="2800" b="1" dirty="0"/>
              <a:t>				</a:t>
            </a:r>
            <a:endParaRPr lang="en-US" sz="28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/>
              <a:t>				</a:t>
            </a:r>
            <a:endParaRPr lang="ka-GE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a-GE" sz="2000" b="1" dirty="0" smtClean="0"/>
              <a:t>ავტორი</a:t>
            </a:r>
            <a:r>
              <a:rPr lang="ka-GE" sz="2000" b="1" dirty="0"/>
              <a:t>	→	</a:t>
            </a:r>
            <a:r>
              <a:rPr lang="ka-GE" sz="2000" b="1" dirty="0" smtClean="0"/>
              <a:t>ტექსტი		</a:t>
            </a:r>
            <a:r>
              <a:rPr lang="en-US" sz="2000" b="1" dirty="0"/>
              <a:t>	</a:t>
            </a:r>
            <a:r>
              <a:rPr lang="ka-GE" sz="2000" b="1" dirty="0"/>
              <a:t>→	მიმღები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a-GE" sz="2000" b="1" dirty="0"/>
              <a:t>(ადრესანტი)	</a:t>
            </a:r>
            <a:r>
              <a:rPr lang="en-US" sz="2000" b="1" dirty="0"/>
              <a:t>	</a:t>
            </a:r>
            <a:r>
              <a:rPr lang="ka-GE" sz="2000" b="1" dirty="0" smtClean="0"/>
              <a:t>(შეტყობინებება)</a:t>
            </a:r>
            <a:r>
              <a:rPr lang="ka-GE" sz="2000" b="1" dirty="0"/>
              <a:t>	</a:t>
            </a:r>
            <a:r>
              <a:rPr lang="en-US" sz="2000" b="1" dirty="0"/>
              <a:t>	</a:t>
            </a:r>
            <a:r>
              <a:rPr lang="ka-GE" sz="2000" b="1" dirty="0"/>
              <a:t>(ადრესატი)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a-GE" sz="2000" b="1" dirty="0"/>
              <a:t>		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ka-GE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498080" cy="1143000"/>
          </a:xfrm>
        </p:spPr>
        <p:txBody>
          <a:bodyPr>
            <a:normAutofit/>
          </a:bodyPr>
          <a:lstStyle/>
          <a:p>
            <a:r>
              <a:rPr lang="ka-GE" sz="3900" dirty="0" smtClean="0"/>
              <a:t>ნიშნის სტრუქტურა</a:t>
            </a:r>
            <a:endParaRPr lang="ru-RU" sz="3900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 </a:t>
            </a:r>
            <a:endParaRPr lang="ru-RU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267200" y="990600"/>
            <a:ext cx="4876800" cy="5334000"/>
          </a:xfrm>
        </p:spPr>
        <p:txBody>
          <a:bodyPr>
            <a:noAutofit/>
          </a:bodyPr>
          <a:lstStyle/>
          <a:p>
            <a:r>
              <a:rPr lang="ka-GE" sz="2200" b="1" dirty="0" smtClean="0"/>
              <a:t>სემიოტიკა</a:t>
            </a:r>
            <a:r>
              <a:rPr lang="ka-GE" sz="2200" dirty="0" smtClean="0"/>
              <a:t> - მეცნიერება ნიშნების შესახებ (ძვ. ბერძნ. </a:t>
            </a:r>
            <a:r>
              <a:rPr lang="ru-RU" sz="2200" dirty="0" smtClean="0"/>
              <a:t>σημεῖον </a:t>
            </a:r>
            <a:r>
              <a:rPr lang="ka-GE" sz="2200" dirty="0" smtClean="0"/>
              <a:t>- ნიშანი)</a:t>
            </a:r>
          </a:p>
          <a:p>
            <a:r>
              <a:rPr lang="ka-GE" sz="2200" b="1" dirty="0" smtClean="0"/>
              <a:t>ნიშანი</a:t>
            </a:r>
          </a:p>
          <a:p>
            <a:r>
              <a:rPr lang="ka-GE" sz="2200" b="1" dirty="0" smtClean="0"/>
              <a:t>ნიშანთა სისტემები</a:t>
            </a:r>
            <a:endParaRPr lang="ka-GE" sz="2200" dirty="0" smtClean="0"/>
          </a:p>
          <a:p>
            <a:r>
              <a:rPr lang="ka-GE" sz="2200" dirty="0" smtClean="0"/>
              <a:t>ერთსა და იმავე აღმნიშვნელს სხვადასხვა ეპოქასა და საზოგადოებრივ წრეში შეიძლება სხვადასხვა აღსანიშნი უკავშირდებოდეს.</a:t>
            </a:r>
          </a:p>
          <a:p>
            <a:r>
              <a:rPr lang="ka-GE" sz="2200" dirty="0" smtClean="0"/>
              <a:t>ლიტერატურული ტექსტი - </a:t>
            </a:r>
            <a:r>
              <a:rPr lang="ka-GE" sz="2200" b="1" dirty="0" smtClean="0"/>
              <a:t>რთული ნიშანი</a:t>
            </a:r>
            <a:endParaRPr lang="ka-GE" sz="2200" dirty="0" smtClean="0"/>
          </a:p>
          <a:p>
            <a:r>
              <a:rPr lang="ka-GE" sz="2200" dirty="0" smtClean="0"/>
              <a:t>ლიტერატურული ტექსტის მნიშვნელობა &gt; მისი შემადგენელი მარტივი ნიშნების მნიშვნელობათა ჯამი.</a:t>
            </a:r>
            <a:endParaRPr lang="en-US" sz="2200" dirty="0" smtClean="0"/>
          </a:p>
        </p:txBody>
      </p:sp>
      <p:sp>
        <p:nvSpPr>
          <p:cNvPr id="73732" name="Oval 4"/>
          <p:cNvSpPr>
            <a:spLocks noChangeArrowheads="1"/>
          </p:cNvSpPr>
          <p:nvPr/>
        </p:nvSpPr>
        <p:spPr bwMode="auto">
          <a:xfrm>
            <a:off x="152400" y="2057400"/>
            <a:ext cx="4343400" cy="381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a-GE" sz="3200" b="1" dirty="0"/>
              <a:t>აღსანიშნი</a:t>
            </a:r>
            <a:r>
              <a:rPr lang="ru-RU" sz="3200" dirty="0"/>
              <a:t> </a:t>
            </a:r>
            <a:endParaRPr lang="ka-GE" sz="3200" dirty="0"/>
          </a:p>
          <a:p>
            <a:pPr algn="ctr"/>
            <a:endParaRPr lang="ka-GE" dirty="0"/>
          </a:p>
          <a:p>
            <a:pPr algn="ctr"/>
            <a:endParaRPr lang="ka-GE" dirty="0"/>
          </a:p>
          <a:p>
            <a:pPr algn="ctr"/>
            <a:endParaRPr lang="ka-GE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ka-GE" dirty="0"/>
          </a:p>
          <a:p>
            <a:pPr algn="ctr"/>
            <a:endParaRPr lang="ka-GE" dirty="0"/>
          </a:p>
          <a:p>
            <a:pPr algn="ctr"/>
            <a:endParaRPr lang="ka-GE" dirty="0"/>
          </a:p>
          <a:p>
            <a:pPr algn="ctr"/>
            <a:r>
              <a:rPr lang="ka-GE" sz="3200" b="1" dirty="0"/>
              <a:t>აღმნიშვნელი</a:t>
            </a:r>
            <a:endParaRPr lang="en-US" sz="3200" b="1" dirty="0"/>
          </a:p>
          <a:p>
            <a:pPr algn="ctr"/>
            <a:endParaRPr lang="en-US" sz="3200" dirty="0"/>
          </a:p>
          <a:p>
            <a:pPr algn="ctr"/>
            <a:r>
              <a:rPr lang="ru-RU" sz="3200" dirty="0"/>
              <a:t> </a:t>
            </a:r>
            <a:r>
              <a:rPr lang="ka-GE" sz="3200" dirty="0"/>
              <a:t>”ხ”-”ე”</a:t>
            </a:r>
            <a:endParaRPr lang="ru-RU" sz="3200" dirty="0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>
            <a:off x="152400" y="39624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5" name="Tree"/>
          <p:cNvSpPr>
            <a:spLocks noEditPoints="1" noChangeArrowheads="1"/>
          </p:cNvSpPr>
          <p:nvPr/>
        </p:nvSpPr>
        <p:spPr bwMode="auto">
          <a:xfrm>
            <a:off x="1828800" y="3048000"/>
            <a:ext cx="914400" cy="76200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ნიშანი - მნიშვნელობა - საგანი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ka-GE" sz="2000" dirty="0" smtClean="0"/>
          </a:p>
          <a:p>
            <a:pPr algn="ctr">
              <a:buNone/>
            </a:pPr>
            <a:r>
              <a:rPr lang="en-US" dirty="0" smtClean="0"/>
              <a:t>მ</a:t>
            </a:r>
            <a:r>
              <a:rPr lang="ka-GE" dirty="0" smtClean="0"/>
              <a:t>ნიშვნელობა</a:t>
            </a:r>
            <a:endParaRPr lang="en-US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lvl="3">
              <a:buNone/>
            </a:pPr>
            <a:endParaRPr lang="en-US" sz="2000" dirty="0" smtClean="0"/>
          </a:p>
          <a:p>
            <a:pPr lvl="3">
              <a:buNone/>
            </a:pPr>
            <a:r>
              <a:rPr lang="ka-GE" sz="2000" dirty="0" smtClean="0"/>
              <a:t>		</a:t>
            </a:r>
            <a:endParaRPr lang="ka-GE" sz="2000" dirty="0" smtClean="0"/>
          </a:p>
          <a:p>
            <a:pPr lvl="3">
              <a:buNone/>
            </a:pPr>
            <a:endParaRPr lang="ka-GE" dirty="0" smtClean="0"/>
          </a:p>
          <a:p>
            <a:pPr lvl="3" algn="just">
              <a:buNone/>
            </a:pPr>
            <a:r>
              <a:rPr lang="ka-GE" sz="3200" dirty="0" smtClean="0"/>
              <a:t>ნიშანი</a:t>
            </a:r>
            <a:r>
              <a:rPr lang="en-US" sz="3200" dirty="0" smtClean="0"/>
              <a:t>			</a:t>
            </a:r>
            <a:r>
              <a:rPr lang="ka-GE" sz="3200" dirty="0" smtClean="0"/>
              <a:t>        საგანი</a:t>
            </a:r>
            <a:endParaRPr lang="en-US" sz="3200" dirty="0" smtClean="0"/>
          </a:p>
        </p:txBody>
      </p:sp>
      <p:sp>
        <p:nvSpPr>
          <p:cNvPr id="4" name="Isosceles Triangle 3"/>
          <p:cNvSpPr/>
          <p:nvPr/>
        </p:nvSpPr>
        <p:spPr>
          <a:xfrm>
            <a:off x="3200400" y="2514600"/>
            <a:ext cx="3886200" cy="266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>
            <a:normAutofit fontScale="90000"/>
          </a:bodyPr>
          <a:lstStyle/>
          <a:p>
            <a:r>
              <a:rPr lang="ka-GE" dirty="0" smtClean="0"/>
              <a:t>ლიტერატურის რეფერენციულობის საკითხი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866888" cy="5181600"/>
          </a:xfrm>
        </p:spPr>
        <p:txBody>
          <a:bodyPr>
            <a:noAutofit/>
          </a:bodyPr>
          <a:lstStyle/>
          <a:p>
            <a:r>
              <a:rPr lang="en-US" sz="2200" b="1" dirty="0" err="1" smtClean="0"/>
              <a:t>ენა</a:t>
            </a:r>
            <a:r>
              <a:rPr lang="en-US" sz="2200" dirty="0" smtClean="0"/>
              <a:t> </a:t>
            </a:r>
            <a:r>
              <a:rPr lang="ka-GE" sz="2200" dirty="0" smtClean="0"/>
              <a:t>ასახავს</a:t>
            </a:r>
            <a:r>
              <a:rPr lang="en-US" sz="2200" dirty="0" smtClean="0"/>
              <a:t> </a:t>
            </a:r>
            <a:r>
              <a:rPr lang="en-US" sz="2200" dirty="0" err="1" smtClean="0"/>
              <a:t>მსოფლხედვას</a:t>
            </a:r>
            <a:r>
              <a:rPr lang="en-US" sz="2200" dirty="0" smtClean="0"/>
              <a:t> </a:t>
            </a:r>
            <a:endParaRPr lang="ka-GE" sz="2200" dirty="0" smtClean="0"/>
          </a:p>
          <a:p>
            <a:r>
              <a:rPr lang="en-US" sz="2200" b="1" dirty="0" err="1" smtClean="0"/>
              <a:t>მსოფლხედვა</a:t>
            </a:r>
            <a:r>
              <a:rPr lang="en-US" sz="2200" dirty="0" smtClean="0"/>
              <a:t> </a:t>
            </a:r>
            <a:r>
              <a:rPr lang="ka-GE" sz="2200" dirty="0" smtClean="0"/>
              <a:t>- ობიექტური </a:t>
            </a:r>
            <a:r>
              <a:rPr lang="en-US" sz="2200" dirty="0" err="1" smtClean="0"/>
              <a:t>სამყაროს</a:t>
            </a:r>
            <a:r>
              <a:rPr lang="ka-GE" sz="2200" dirty="0" smtClean="0"/>
              <a:t> (სინამდვილის)</a:t>
            </a:r>
            <a:r>
              <a:rPr lang="en-US" sz="2200" dirty="0" smtClean="0"/>
              <a:t> </a:t>
            </a:r>
            <a:r>
              <a:rPr lang="en-US" sz="2200" dirty="0" err="1" smtClean="0"/>
              <a:t>კოგნიციური</a:t>
            </a:r>
            <a:r>
              <a:rPr lang="en-US" sz="2200" dirty="0" smtClean="0"/>
              <a:t> </a:t>
            </a:r>
            <a:r>
              <a:rPr lang="en-US" sz="2200" dirty="0" err="1" smtClean="0"/>
              <a:t>დამუშავების</a:t>
            </a:r>
            <a:r>
              <a:rPr lang="en-US" sz="2200" dirty="0" smtClean="0"/>
              <a:t> </a:t>
            </a:r>
            <a:r>
              <a:rPr lang="en-US" sz="2200" dirty="0" err="1" smtClean="0"/>
              <a:t>შედეგი</a:t>
            </a:r>
            <a:endParaRPr lang="ka-GE" sz="2200" dirty="0" smtClean="0"/>
          </a:p>
          <a:p>
            <a:r>
              <a:rPr lang="ka-GE" sz="2200" b="1" dirty="0" smtClean="0"/>
              <a:t>სინამდვილე</a:t>
            </a:r>
            <a:r>
              <a:rPr lang="ka-GE" sz="2200" dirty="0" smtClean="0"/>
              <a:t> - </a:t>
            </a:r>
            <a:r>
              <a:rPr lang="en-US" sz="2200" dirty="0" err="1" smtClean="0"/>
              <a:t>სუბიექტური</a:t>
            </a:r>
            <a:r>
              <a:rPr lang="en-US" sz="2200" dirty="0" smtClean="0"/>
              <a:t> </a:t>
            </a:r>
            <a:r>
              <a:rPr lang="en-US" sz="2200" dirty="0" err="1" smtClean="0"/>
              <a:t>ინტერპრეტაციის</a:t>
            </a:r>
            <a:r>
              <a:rPr lang="en-US" sz="2200" dirty="0" smtClean="0"/>
              <a:t> </a:t>
            </a:r>
            <a:r>
              <a:rPr lang="en-US" sz="2200" dirty="0" err="1" smtClean="0"/>
              <a:t>შედეგი</a:t>
            </a:r>
            <a:endParaRPr lang="ka-GE" sz="2200" dirty="0" smtClean="0"/>
          </a:p>
          <a:p>
            <a:r>
              <a:rPr lang="en-US" sz="2200" dirty="0" err="1" smtClean="0"/>
              <a:t>ემპირიული</a:t>
            </a:r>
            <a:r>
              <a:rPr lang="en-US" sz="2200" dirty="0" smtClean="0"/>
              <a:t> </a:t>
            </a:r>
            <a:r>
              <a:rPr lang="en-US" sz="2200" dirty="0" err="1" smtClean="0"/>
              <a:t>სინამდვილე</a:t>
            </a:r>
            <a:r>
              <a:rPr lang="en-US" sz="2200" dirty="0" smtClean="0"/>
              <a:t> → </a:t>
            </a:r>
            <a:r>
              <a:rPr lang="en-US" sz="2200" dirty="0" err="1" smtClean="0"/>
              <a:t>ერთი</a:t>
            </a:r>
            <a:r>
              <a:rPr lang="en-US" sz="2200" dirty="0" smtClean="0"/>
              <a:t> </a:t>
            </a:r>
            <a:r>
              <a:rPr lang="en-US" sz="2200" dirty="0" err="1" smtClean="0"/>
              <a:t>ენის</a:t>
            </a:r>
            <a:r>
              <a:rPr lang="en-US" sz="2200" dirty="0" smtClean="0"/>
              <a:t> </a:t>
            </a:r>
            <a:r>
              <a:rPr lang="en-US" sz="2200" dirty="0" err="1" smtClean="0"/>
              <a:t>მომხმარებელთა</a:t>
            </a:r>
            <a:r>
              <a:rPr lang="en-US" sz="2200" dirty="0" smtClean="0"/>
              <a:t> </a:t>
            </a:r>
            <a:r>
              <a:rPr lang="en-US" sz="2200" dirty="0" err="1" smtClean="0"/>
              <a:t>საერთო</a:t>
            </a:r>
            <a:r>
              <a:rPr lang="en-US" sz="2200" dirty="0" smtClean="0"/>
              <a:t> </a:t>
            </a:r>
            <a:r>
              <a:rPr lang="en-US" sz="2200" dirty="0" err="1" smtClean="0"/>
              <a:t>მსოფლხედვა</a:t>
            </a:r>
            <a:r>
              <a:rPr lang="en-US" sz="2200" dirty="0" smtClean="0"/>
              <a:t> → </a:t>
            </a:r>
            <a:r>
              <a:rPr lang="en-US" sz="2200" dirty="0" err="1" smtClean="0"/>
              <a:t>ენა</a:t>
            </a:r>
            <a:r>
              <a:rPr lang="en-US" sz="2200" dirty="0" smtClean="0"/>
              <a:t> → </a:t>
            </a:r>
            <a:r>
              <a:rPr lang="en-US" sz="2200" dirty="0" err="1" smtClean="0"/>
              <a:t>ცალკეული</a:t>
            </a:r>
            <a:r>
              <a:rPr lang="en-US" sz="2200" dirty="0" smtClean="0"/>
              <a:t> </a:t>
            </a:r>
            <a:r>
              <a:rPr lang="en-US" sz="2200" dirty="0" err="1" smtClean="0"/>
              <a:t>ინდივიდის</a:t>
            </a:r>
            <a:r>
              <a:rPr lang="en-US" sz="2200" dirty="0" smtClean="0"/>
              <a:t> </a:t>
            </a:r>
            <a:r>
              <a:rPr lang="en-US" sz="2200" dirty="0" err="1" smtClean="0"/>
              <a:t>სუბიექტური</a:t>
            </a:r>
            <a:r>
              <a:rPr lang="en-US" sz="2200" dirty="0" smtClean="0"/>
              <a:t> </a:t>
            </a:r>
            <a:r>
              <a:rPr lang="en-US" sz="2200" dirty="0" err="1" smtClean="0"/>
              <a:t>მსოფლაღქმა</a:t>
            </a:r>
            <a:r>
              <a:rPr lang="en-US" sz="2200" dirty="0" smtClean="0"/>
              <a:t> → </a:t>
            </a:r>
            <a:r>
              <a:rPr lang="en-US" sz="2200" dirty="0" err="1" smtClean="0"/>
              <a:t>ლიტერატურ</a:t>
            </a:r>
            <a:r>
              <a:rPr lang="ka-GE" sz="2200" dirty="0" smtClean="0"/>
              <a:t>ა</a:t>
            </a:r>
          </a:p>
          <a:p>
            <a:r>
              <a:rPr lang="en-US" sz="2200" dirty="0" smtClean="0"/>
              <a:t>რ</a:t>
            </a:r>
            <a:r>
              <a:rPr lang="ka-GE" sz="2200" dirty="0" smtClean="0"/>
              <a:t>ამდენად </a:t>
            </a:r>
            <a:r>
              <a:rPr lang="ka-GE" sz="2200" b="1" dirty="0" smtClean="0"/>
              <a:t>რეფერენციულია</a:t>
            </a:r>
            <a:r>
              <a:rPr lang="ka-GE" sz="2200" dirty="0" smtClean="0"/>
              <a:t> ენობრივი ნიშანი ლიტერატურაში?</a:t>
            </a:r>
          </a:p>
          <a:p>
            <a:r>
              <a:rPr lang="en-US" sz="2200" b="1" dirty="0" err="1" smtClean="0"/>
              <a:t>ნამდვილი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რეფერენციები</a:t>
            </a:r>
            <a:r>
              <a:rPr lang="en-US" sz="2200" b="1" dirty="0" smtClean="0"/>
              <a:t> </a:t>
            </a:r>
            <a:r>
              <a:rPr lang="en-US" sz="2200" dirty="0" smtClean="0"/>
              <a:t>(</a:t>
            </a:r>
            <a:r>
              <a:rPr lang="en-US" sz="2200" dirty="0" err="1" smtClean="0"/>
              <a:t>ინგლ</a:t>
            </a:r>
            <a:r>
              <a:rPr lang="en-US" sz="2200" dirty="0" smtClean="0"/>
              <a:t>. real references)</a:t>
            </a:r>
            <a:r>
              <a:rPr lang="ka-GE" sz="2200" dirty="0" smtClean="0"/>
              <a:t>: </a:t>
            </a:r>
            <a:r>
              <a:rPr lang="en-US" sz="2200" dirty="0" err="1" smtClean="0"/>
              <a:t>გეოგრაფიული</a:t>
            </a:r>
            <a:r>
              <a:rPr lang="en-US" sz="2200" dirty="0" smtClean="0"/>
              <a:t> (</a:t>
            </a:r>
            <a:r>
              <a:rPr lang="en-US" sz="2200" dirty="0" err="1" smtClean="0"/>
              <a:t>მაგალითად</a:t>
            </a:r>
            <a:r>
              <a:rPr lang="en-US" sz="2200" dirty="0" smtClean="0"/>
              <a:t>, </a:t>
            </a:r>
            <a:r>
              <a:rPr lang="en-US" sz="2200" dirty="0" err="1" smtClean="0"/>
              <a:t>ლონდონი</a:t>
            </a:r>
            <a:r>
              <a:rPr lang="en-US" sz="2200" dirty="0" smtClean="0"/>
              <a:t>), </a:t>
            </a:r>
            <a:r>
              <a:rPr lang="en-US" sz="2200" dirty="0" err="1" smtClean="0"/>
              <a:t>ან</a:t>
            </a:r>
            <a:r>
              <a:rPr lang="en-US" sz="2200" dirty="0" smtClean="0"/>
              <a:t> </a:t>
            </a:r>
            <a:r>
              <a:rPr lang="en-US" sz="2200" dirty="0" err="1" smtClean="0"/>
              <a:t>ისტორიული</a:t>
            </a:r>
            <a:r>
              <a:rPr lang="en-US" sz="2200" dirty="0" smtClean="0"/>
              <a:t> </a:t>
            </a:r>
            <a:r>
              <a:rPr lang="en-US" sz="2200" dirty="0" err="1" smtClean="0"/>
              <a:t>სახელები</a:t>
            </a:r>
            <a:r>
              <a:rPr lang="en-US" sz="2200" dirty="0" smtClean="0"/>
              <a:t> (</a:t>
            </a:r>
            <a:r>
              <a:rPr lang="en-US" sz="2200" dirty="0" err="1" smtClean="0"/>
              <a:t>მაგალითად</a:t>
            </a:r>
            <a:r>
              <a:rPr lang="en-US" sz="2200" dirty="0" smtClean="0"/>
              <a:t>, </a:t>
            </a:r>
            <a:r>
              <a:rPr lang="en-US" sz="2200" dirty="0" err="1" smtClean="0"/>
              <a:t>ნაპოლეონი</a:t>
            </a:r>
            <a:r>
              <a:rPr lang="en-US" sz="2200" dirty="0" smtClean="0"/>
              <a:t>)</a:t>
            </a:r>
            <a:endParaRPr lang="ka-GE" sz="22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>
            <a:normAutofit fontScale="90000"/>
          </a:bodyPr>
          <a:lstStyle/>
          <a:p>
            <a:r>
              <a:rPr lang="ka-GE" dirty="0" smtClean="0"/>
              <a:t>ლიტერატურა და სინამდვილე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2578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‘</a:t>
            </a:r>
            <a:r>
              <a:rPr lang="ka-GE" sz="2200" dirty="0" smtClean="0"/>
              <a:t>მიმეზისი’ </a:t>
            </a:r>
            <a:r>
              <a:rPr lang="en-US" sz="2200" dirty="0" smtClean="0"/>
              <a:t>- ‘</a:t>
            </a:r>
            <a:r>
              <a:rPr lang="en-US" sz="2200" dirty="0" err="1" smtClean="0"/>
              <a:t>იმის</a:t>
            </a:r>
            <a:r>
              <a:rPr lang="en-US" sz="2200" dirty="0" smtClean="0"/>
              <a:t> </a:t>
            </a:r>
            <a:r>
              <a:rPr lang="en-US" sz="2200" dirty="0" err="1" smtClean="0"/>
              <a:t>კეთება</a:t>
            </a:r>
            <a:r>
              <a:rPr lang="en-US" sz="2200" dirty="0" smtClean="0"/>
              <a:t>, </a:t>
            </a:r>
            <a:r>
              <a:rPr lang="en-US" sz="2200" dirty="0" err="1" smtClean="0"/>
              <a:t>რაც</a:t>
            </a:r>
            <a:r>
              <a:rPr lang="en-US" sz="2200" dirty="0" smtClean="0"/>
              <a:t> </a:t>
            </a:r>
            <a:r>
              <a:rPr lang="en-US" sz="2200" dirty="0" err="1" smtClean="0"/>
              <a:t>სხვას</a:t>
            </a:r>
            <a:r>
              <a:rPr lang="en-US" sz="2200" dirty="0" smtClean="0"/>
              <a:t> </a:t>
            </a:r>
            <a:r>
              <a:rPr lang="en-US" sz="2200" dirty="0" err="1" smtClean="0"/>
              <a:t>გაუკეთებია</a:t>
            </a:r>
            <a:r>
              <a:rPr lang="en-US" sz="2200" dirty="0" smtClean="0"/>
              <a:t>’ (</a:t>
            </a:r>
            <a:r>
              <a:rPr lang="en-US" sz="2200" dirty="0" err="1" smtClean="0"/>
              <a:t>ადამიანთა</a:t>
            </a:r>
            <a:r>
              <a:rPr lang="en-US" sz="2200" dirty="0" smtClean="0"/>
              <a:t> </a:t>
            </a:r>
            <a:r>
              <a:rPr lang="en-US" sz="2200" dirty="0" err="1" smtClean="0"/>
              <a:t>ქმედებებისა</a:t>
            </a:r>
            <a:r>
              <a:rPr lang="en-US" sz="2200" dirty="0" smtClean="0"/>
              <a:t> </a:t>
            </a:r>
            <a:r>
              <a:rPr lang="ka-GE" sz="2200" dirty="0" smtClean="0"/>
              <a:t>და </a:t>
            </a:r>
            <a:r>
              <a:rPr lang="en-US" sz="2200" dirty="0" err="1" smtClean="0"/>
              <a:t>მეტყველების</a:t>
            </a:r>
            <a:r>
              <a:rPr lang="en-US" sz="2200" dirty="0" smtClean="0"/>
              <a:t> </a:t>
            </a:r>
            <a:r>
              <a:rPr lang="en-US" sz="2200" b="1" dirty="0" err="1" smtClean="0"/>
              <a:t>მიბაძვა</a:t>
            </a:r>
            <a:r>
              <a:rPr lang="ka-GE" sz="2200" dirty="0" smtClean="0"/>
              <a:t>)</a:t>
            </a:r>
          </a:p>
          <a:p>
            <a:r>
              <a:rPr lang="ka-GE" sz="2200" dirty="0" smtClean="0"/>
              <a:t>”</a:t>
            </a:r>
            <a:r>
              <a:rPr lang="en-US" sz="2200" b="1" dirty="0" err="1" smtClean="0"/>
              <a:t>მემატიანე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და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მწერალი</a:t>
            </a:r>
            <a:r>
              <a:rPr lang="en-US" sz="2200" b="1" dirty="0" smtClean="0"/>
              <a:t> </a:t>
            </a:r>
            <a:r>
              <a:rPr lang="en-US" sz="2200" dirty="0" err="1" smtClean="0"/>
              <a:t>ერთმანეთისგან</a:t>
            </a:r>
            <a:r>
              <a:rPr lang="en-US" sz="2200" dirty="0" smtClean="0"/>
              <a:t> </a:t>
            </a:r>
            <a:r>
              <a:rPr lang="en-US" sz="2200" dirty="0" err="1" smtClean="0"/>
              <a:t>განსხვავდებიან</a:t>
            </a:r>
            <a:r>
              <a:rPr lang="en-US" sz="2200" dirty="0" smtClean="0"/>
              <a:t> </a:t>
            </a:r>
            <a:r>
              <a:rPr lang="en-US" sz="2200" dirty="0" err="1" smtClean="0"/>
              <a:t>არა</a:t>
            </a:r>
            <a:r>
              <a:rPr lang="en-US" sz="2200" dirty="0" smtClean="0"/>
              <a:t> </a:t>
            </a:r>
            <a:r>
              <a:rPr lang="en-US" sz="2200" dirty="0" err="1" smtClean="0"/>
              <a:t>იმით</a:t>
            </a:r>
            <a:r>
              <a:rPr lang="en-US" sz="2200" dirty="0" smtClean="0"/>
              <a:t>, </a:t>
            </a:r>
            <a:r>
              <a:rPr lang="en-US" sz="2200" dirty="0" err="1" smtClean="0"/>
              <a:t>რომ</a:t>
            </a:r>
            <a:r>
              <a:rPr lang="en-US" sz="2200" dirty="0" smtClean="0"/>
              <a:t> </a:t>
            </a:r>
            <a:r>
              <a:rPr lang="en-US" sz="2200" dirty="0" err="1" smtClean="0"/>
              <a:t>ერთი</a:t>
            </a:r>
            <a:r>
              <a:rPr lang="en-US" sz="2200" dirty="0" smtClean="0"/>
              <a:t> </a:t>
            </a:r>
            <a:r>
              <a:rPr lang="en-US" sz="2200" dirty="0" err="1" smtClean="0"/>
              <a:t>ლექსად</a:t>
            </a:r>
            <a:r>
              <a:rPr lang="en-US" sz="2200" dirty="0" smtClean="0"/>
              <a:t> </a:t>
            </a:r>
            <a:r>
              <a:rPr lang="en-US" sz="2200" dirty="0" err="1" smtClean="0"/>
              <a:t>წერს</a:t>
            </a:r>
            <a:r>
              <a:rPr lang="en-US" sz="2200" dirty="0" smtClean="0"/>
              <a:t>, </a:t>
            </a:r>
            <a:r>
              <a:rPr lang="en-US" sz="2200" dirty="0" err="1" smtClean="0"/>
              <a:t>მეორე</a:t>
            </a:r>
            <a:r>
              <a:rPr lang="en-US" sz="2200" dirty="0" smtClean="0"/>
              <a:t> </a:t>
            </a:r>
            <a:r>
              <a:rPr lang="en-US" sz="2200" dirty="0" err="1" smtClean="0"/>
              <a:t>კი</a:t>
            </a:r>
            <a:r>
              <a:rPr lang="en-US" sz="2200" dirty="0" smtClean="0"/>
              <a:t> </a:t>
            </a:r>
            <a:r>
              <a:rPr lang="en-US" sz="2200" dirty="0" err="1" smtClean="0"/>
              <a:t>პროზად</a:t>
            </a:r>
            <a:r>
              <a:rPr lang="en-US" sz="2200" dirty="0" smtClean="0"/>
              <a:t> [...], </a:t>
            </a:r>
            <a:r>
              <a:rPr lang="en-US" sz="2200" dirty="0" err="1" smtClean="0"/>
              <a:t>არამედ</a:t>
            </a:r>
            <a:r>
              <a:rPr lang="en-US" sz="2200" dirty="0" smtClean="0"/>
              <a:t> </a:t>
            </a:r>
            <a:r>
              <a:rPr lang="en-US" sz="2200" dirty="0" err="1" smtClean="0"/>
              <a:t>იმით</a:t>
            </a:r>
            <a:r>
              <a:rPr lang="en-US" sz="2200" dirty="0" smtClean="0"/>
              <a:t>, </a:t>
            </a:r>
            <a:r>
              <a:rPr lang="en-US" sz="2200" dirty="0" err="1" smtClean="0"/>
              <a:t>რომ</a:t>
            </a:r>
            <a:r>
              <a:rPr lang="en-US" sz="2200" dirty="0" smtClean="0"/>
              <a:t> </a:t>
            </a:r>
            <a:r>
              <a:rPr lang="en-US" sz="2200" dirty="0" err="1" smtClean="0"/>
              <a:t>ერთი</a:t>
            </a:r>
            <a:r>
              <a:rPr lang="en-US" sz="2200" dirty="0" smtClean="0"/>
              <a:t> </a:t>
            </a:r>
            <a:r>
              <a:rPr lang="en-US" sz="2200" dirty="0" err="1" smtClean="0"/>
              <a:t>ნამდვილად</a:t>
            </a:r>
            <a:r>
              <a:rPr lang="en-US" sz="2200" dirty="0" smtClean="0"/>
              <a:t> </a:t>
            </a:r>
            <a:r>
              <a:rPr lang="en-US" sz="2200" dirty="0" err="1" smtClean="0"/>
              <a:t>მომხდარს</a:t>
            </a:r>
            <a:r>
              <a:rPr lang="en-US" sz="2200" dirty="0" smtClean="0"/>
              <a:t> </a:t>
            </a:r>
            <a:r>
              <a:rPr lang="en-US" sz="2200" dirty="0" err="1" smtClean="0"/>
              <a:t>გვიამბობს</a:t>
            </a:r>
            <a:r>
              <a:rPr lang="en-US" sz="2200" dirty="0" smtClean="0"/>
              <a:t>, </a:t>
            </a:r>
            <a:r>
              <a:rPr lang="en-US" sz="2200" dirty="0" err="1" smtClean="0"/>
              <a:t>მეორე</a:t>
            </a:r>
            <a:r>
              <a:rPr lang="en-US" sz="2200" dirty="0" smtClean="0"/>
              <a:t> </a:t>
            </a:r>
            <a:r>
              <a:rPr lang="en-US" sz="2200" dirty="0" err="1" smtClean="0"/>
              <a:t>კი</a:t>
            </a:r>
            <a:r>
              <a:rPr lang="en-US" sz="2200" dirty="0" smtClean="0"/>
              <a:t> </a:t>
            </a:r>
            <a:r>
              <a:rPr lang="en-US" sz="2200" dirty="0" err="1" smtClean="0"/>
              <a:t>იმას</a:t>
            </a:r>
            <a:r>
              <a:rPr lang="en-US" sz="2200" dirty="0" smtClean="0"/>
              <a:t>, </a:t>
            </a:r>
            <a:r>
              <a:rPr lang="en-US" sz="2200" dirty="0" err="1" smtClean="0"/>
              <a:t>რაც</a:t>
            </a:r>
            <a:r>
              <a:rPr lang="en-US" sz="2200" dirty="0" smtClean="0"/>
              <a:t> </a:t>
            </a:r>
            <a:r>
              <a:rPr lang="en-US" sz="2200" dirty="0" err="1" smtClean="0"/>
              <a:t>შეიძლება</a:t>
            </a:r>
            <a:r>
              <a:rPr lang="en-US" sz="2200" dirty="0" smtClean="0"/>
              <a:t> </a:t>
            </a:r>
            <a:r>
              <a:rPr lang="en-US" sz="2200" dirty="0" err="1" smtClean="0"/>
              <a:t>მომხდარიყო</a:t>
            </a:r>
            <a:r>
              <a:rPr lang="en-US" sz="2200" dirty="0" smtClean="0"/>
              <a:t>, </a:t>
            </a:r>
            <a:r>
              <a:rPr lang="en-US" sz="2200" dirty="0" err="1" smtClean="0"/>
              <a:t>ანუ</a:t>
            </a:r>
            <a:r>
              <a:rPr lang="en-US" sz="2200" dirty="0" smtClean="0"/>
              <a:t> </a:t>
            </a:r>
            <a:r>
              <a:rPr lang="en-US" sz="2200" dirty="0" err="1" smtClean="0"/>
              <a:t>იმას</a:t>
            </a:r>
            <a:r>
              <a:rPr lang="en-US" sz="2200" dirty="0" smtClean="0"/>
              <a:t>, </a:t>
            </a:r>
            <a:r>
              <a:rPr lang="en-US" sz="2200" dirty="0" err="1" smtClean="0"/>
              <a:t>რაც</a:t>
            </a:r>
            <a:r>
              <a:rPr lang="en-US" sz="2200" dirty="0" smtClean="0"/>
              <a:t> </a:t>
            </a:r>
            <a:r>
              <a:rPr lang="en-US" sz="2200" dirty="0" err="1" smtClean="0"/>
              <a:t>შესაძლებელია</a:t>
            </a:r>
            <a:r>
              <a:rPr lang="en-US" sz="2200" dirty="0" smtClean="0"/>
              <a:t> </a:t>
            </a:r>
            <a:r>
              <a:rPr lang="en-US" sz="2200" dirty="0" err="1" smtClean="0"/>
              <a:t>ალბათობისა</a:t>
            </a:r>
            <a:r>
              <a:rPr lang="en-US" sz="2200" dirty="0" smtClean="0"/>
              <a:t> </a:t>
            </a:r>
            <a:r>
              <a:rPr lang="en-US" sz="2200" dirty="0" err="1" smtClean="0"/>
              <a:t>და</a:t>
            </a:r>
            <a:r>
              <a:rPr lang="en-US" sz="2200" dirty="0" smtClean="0"/>
              <a:t> </a:t>
            </a:r>
            <a:r>
              <a:rPr lang="en-US" sz="2200" dirty="0" err="1" smtClean="0"/>
              <a:t>აუცილებლობის</a:t>
            </a:r>
            <a:r>
              <a:rPr lang="en-US" sz="2200" dirty="0" smtClean="0"/>
              <a:t> </a:t>
            </a:r>
            <a:r>
              <a:rPr lang="en-US" sz="2200" dirty="0" err="1" smtClean="0"/>
              <a:t>კანონზომიერებების</a:t>
            </a:r>
            <a:r>
              <a:rPr lang="en-US" sz="2200" dirty="0" smtClean="0"/>
              <a:t> </a:t>
            </a:r>
            <a:r>
              <a:rPr lang="en-US" sz="2200" dirty="0" err="1" smtClean="0"/>
              <a:t>მიხედვით</a:t>
            </a:r>
            <a:r>
              <a:rPr lang="en-US" sz="2200" dirty="0" smtClean="0"/>
              <a:t>.</a:t>
            </a:r>
            <a:r>
              <a:rPr lang="ka-GE" sz="2200" dirty="0" smtClean="0"/>
              <a:t> ” </a:t>
            </a:r>
            <a:r>
              <a:rPr lang="en-US" sz="2200" dirty="0" smtClean="0"/>
              <a:t>(</a:t>
            </a:r>
            <a:r>
              <a:rPr lang="en-US" sz="2200" dirty="0" err="1" smtClean="0"/>
              <a:t>არისტოტელე</a:t>
            </a:r>
            <a:r>
              <a:rPr lang="en-US" sz="2200" dirty="0" smtClean="0"/>
              <a:t> 1986, 1451ბ)</a:t>
            </a:r>
            <a:endParaRPr lang="ka-GE" sz="2200" dirty="0" smtClean="0"/>
          </a:p>
          <a:p>
            <a:r>
              <a:rPr lang="en-US" sz="2200" dirty="0" smtClean="0"/>
              <a:t>„</a:t>
            </a:r>
            <a:r>
              <a:rPr lang="en-US" sz="2200" dirty="0" err="1" smtClean="0"/>
              <a:t>მითოს</a:t>
            </a:r>
            <a:r>
              <a:rPr lang="ka-GE" sz="2200" dirty="0" smtClean="0"/>
              <a:t>ი</a:t>
            </a:r>
            <a:r>
              <a:rPr lang="en-US" sz="2200" dirty="0" smtClean="0"/>
              <a:t>“ </a:t>
            </a:r>
            <a:r>
              <a:rPr lang="ka-GE" sz="2200" dirty="0" smtClean="0"/>
              <a:t>(</a:t>
            </a:r>
            <a:r>
              <a:rPr lang="en-US" sz="2200" dirty="0" err="1" smtClean="0"/>
              <a:t>მხატვრული</a:t>
            </a:r>
            <a:r>
              <a:rPr lang="en-US" sz="2200" dirty="0" smtClean="0"/>
              <a:t> </a:t>
            </a:r>
            <a:r>
              <a:rPr lang="en-US" sz="2200" dirty="0" err="1" smtClean="0"/>
              <a:t>ნაწარმოების</a:t>
            </a:r>
            <a:r>
              <a:rPr lang="en-US" sz="2200" dirty="0" smtClean="0"/>
              <a:t> </a:t>
            </a:r>
            <a:r>
              <a:rPr lang="en-US" sz="2200" dirty="0" err="1" smtClean="0"/>
              <a:t>სიუჟეტ</a:t>
            </a:r>
            <a:r>
              <a:rPr lang="ka-GE" sz="2200" dirty="0" smtClean="0"/>
              <a:t>ი</a:t>
            </a:r>
            <a:r>
              <a:rPr lang="en-US" sz="2200" dirty="0" smtClean="0"/>
              <a:t> </a:t>
            </a:r>
            <a:r>
              <a:rPr lang="en-US" sz="2200" dirty="0" err="1" smtClean="0"/>
              <a:t>და</a:t>
            </a:r>
            <a:r>
              <a:rPr lang="en-US" sz="2200" dirty="0" smtClean="0"/>
              <a:t> </a:t>
            </a:r>
            <a:r>
              <a:rPr lang="en-US" sz="2200" dirty="0" err="1" smtClean="0"/>
              <a:t>კომპოზიცია</a:t>
            </a:r>
            <a:r>
              <a:rPr lang="ka-GE" sz="2200" dirty="0" smtClean="0"/>
              <a:t>): </a:t>
            </a:r>
            <a:r>
              <a:rPr lang="en-US" sz="2200" b="1" dirty="0" err="1" smtClean="0"/>
              <a:t>მთლიანობა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თანმიმდევრულობა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და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სილამაზე</a:t>
            </a:r>
            <a:r>
              <a:rPr lang="en-US" sz="2200" dirty="0" smtClean="0"/>
              <a:t> </a:t>
            </a:r>
            <a:r>
              <a:rPr lang="en-US" sz="2200" dirty="0" smtClean="0">
                <a:sym typeface="Wingdings 3"/>
              </a:rPr>
              <a:t></a:t>
            </a:r>
            <a:r>
              <a:rPr lang="ka-GE" sz="2200" dirty="0" smtClean="0">
                <a:sym typeface="Wingdings 3"/>
              </a:rPr>
              <a:t>  ყოველდღიური სინამდვილე</a:t>
            </a:r>
          </a:p>
          <a:p>
            <a:r>
              <a:rPr lang="ka-GE" sz="2200" dirty="0" smtClean="0">
                <a:sym typeface="Wingdings 3"/>
              </a:rPr>
              <a:t>მიმეზისი = </a:t>
            </a:r>
            <a:r>
              <a:rPr lang="ka-GE" sz="2200" b="1" dirty="0" smtClean="0">
                <a:sym typeface="Wingdings 3"/>
              </a:rPr>
              <a:t>წარმოსახულის გადმოცემა </a:t>
            </a:r>
            <a:r>
              <a:rPr lang="ka-GE" sz="2200" dirty="0" smtClean="0">
                <a:sym typeface="Wingdings 3"/>
              </a:rPr>
              <a:t>≠ სინამდვილის მიბაძვა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448</TotalTime>
  <Words>552</Words>
  <Application>Microsoft Office PowerPoint</Application>
  <PresentationFormat>On-screen Show (4:3)</PresentationFormat>
  <Paragraphs>104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ლიტერატურული ნაწარმოები როგორც სამყაროს გააზრების საშუალება</vt:lpstr>
      <vt:lpstr>ძირითადი თეზისები</vt:lpstr>
      <vt:lpstr>გეგმა</vt:lpstr>
      <vt:lpstr>ლიტერატურული ტექსტის სამი ძირითადი მახასიათებელი</vt:lpstr>
      <vt:lpstr>ლიტერატურა როგორც კომუნიკაციის საშუალება </vt:lpstr>
      <vt:lpstr>ნიშნის სტრუქტურა</vt:lpstr>
      <vt:lpstr>ნიშანი - მნიშვნელობა - საგანი</vt:lpstr>
      <vt:lpstr>ლიტერატურის რეფერენციულობის საკითხი</vt:lpstr>
      <vt:lpstr>ლიტერატურა და სინამდვილე</vt:lpstr>
      <vt:lpstr>დიდი გაუგებრობის სათავეებთან</vt:lpstr>
      <vt:lpstr>სახვითი ხელოვნება და კაზმულსიტყვაობა (ლესინგი)</vt:lpstr>
      <vt:lpstr>ლიტერატურა როგორც სინამდვილის ასახვა - ზოგიერთი რამ ერთი მეცნიერული მითის შესახებ </vt:lpstr>
      <vt:lpstr> </vt:lpstr>
      <vt:lpstr>რა წარმოქმნის რეალურობის, სინამდვილესთან სიახლოვის შთაბეჭდილებას?</vt:lpstr>
      <vt:lpstr>დასკვნები</vt:lpstr>
      <vt:lpstr>გმადლობთ ყურადღებისთვის!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ფანტასტიკა დასავლურ ლიტერატურაში</dc:title>
  <dc:creator/>
  <cp:lastModifiedBy>User</cp:lastModifiedBy>
  <cp:revision>54</cp:revision>
  <dcterms:created xsi:type="dcterms:W3CDTF">2006-08-16T00:00:00Z</dcterms:created>
  <dcterms:modified xsi:type="dcterms:W3CDTF">2014-05-26T06:42:05Z</dcterms:modified>
</cp:coreProperties>
</file>