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64" r:id="rId1"/>
  </p:sldMasterIdLst>
  <p:notesMasterIdLst>
    <p:notesMasterId r:id="rId3"/>
  </p:notesMasterIdLst>
  <p:handoutMasterIdLst>
    <p:handoutMasterId r:id="rId4"/>
  </p:handoutMasterIdLst>
  <p:sldIdLst>
    <p:sldId id="256" r:id="rId2"/>
  </p:sldIdLst>
  <p:sldSz cx="36576000" cy="20574000"/>
  <p:notesSz cx="51206400" cy="37585650"/>
  <p:embeddedFontLst>
    <p:embeddedFont>
      <p:font typeface="Calibri" panose="020F0502020204030204" pitchFamily="34" charset="0"/>
      <p:regular r:id="rId5"/>
      <p:bold r:id="rId6"/>
      <p:italic r:id="rId7"/>
      <p:boldItalic r:id="rId8"/>
    </p:embeddedFont>
    <p:embeddedFont>
      <p:font typeface="Calibri Light" panose="020F0302020204030204" pitchFamily="34" charset="0"/>
      <p:regular r:id="rId9"/>
      <p:italic r:id="rId10"/>
    </p:embeddedFont>
    <p:embeddedFont>
      <p:font typeface="Roboto" panose="02000000000000000000" pitchFamily="2" charset="0"/>
      <p:regular r:id="rId11"/>
      <p:bold r:id="rId12"/>
      <p:italic r:id="rId13"/>
    </p:embeddedFont>
  </p:embeddedFontLst>
  <p:defaultTextStyle>
    <a:defPPr>
      <a:defRPr lang="en-US"/>
    </a:defPPr>
    <a:lvl1pPr algn="l" defTabSz="590982"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294376" indent="14496" algn="l" defTabSz="590982"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590982" indent="28992" algn="l" defTabSz="590982"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887588" indent="42372" algn="l" defTabSz="590982"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184194" indent="56868" algn="l" defTabSz="590982"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1605686" algn="l" defTabSz="642275" rtl="0" eaLnBrk="1" latinLnBrk="0" hangingPunct="1">
      <a:defRPr kern="1200">
        <a:solidFill>
          <a:schemeClr val="tx1"/>
        </a:solidFill>
        <a:latin typeface="Calibri Light" panose="020F0302020204030204" pitchFamily="34" charset="0"/>
        <a:ea typeface="+mn-ea"/>
        <a:cs typeface="+mn-cs"/>
      </a:defRPr>
    </a:lvl6pPr>
    <a:lvl7pPr marL="1926824" algn="l" defTabSz="642275" rtl="0" eaLnBrk="1" latinLnBrk="0" hangingPunct="1">
      <a:defRPr kern="1200">
        <a:solidFill>
          <a:schemeClr val="tx1"/>
        </a:solidFill>
        <a:latin typeface="Calibri Light" panose="020F0302020204030204" pitchFamily="34" charset="0"/>
        <a:ea typeface="+mn-ea"/>
        <a:cs typeface="+mn-cs"/>
      </a:defRPr>
    </a:lvl7pPr>
    <a:lvl8pPr marL="2247961" algn="l" defTabSz="642275" rtl="0" eaLnBrk="1" latinLnBrk="0" hangingPunct="1">
      <a:defRPr kern="1200">
        <a:solidFill>
          <a:schemeClr val="tx1"/>
        </a:solidFill>
        <a:latin typeface="Calibri Light" panose="020F0302020204030204" pitchFamily="34" charset="0"/>
        <a:ea typeface="+mn-ea"/>
        <a:cs typeface="+mn-cs"/>
      </a:defRPr>
    </a:lvl8pPr>
    <a:lvl9pPr marL="2569098" algn="l" defTabSz="642275" rtl="0" eaLnBrk="1" latinLnBrk="0" hangingPunct="1">
      <a:defRPr kern="1200">
        <a:solidFill>
          <a:schemeClr val="tx1"/>
        </a:solidFill>
        <a:latin typeface="Calibri Light" panose="020F0302020204030204" pitchFamily="34" charset="0"/>
        <a:ea typeface="+mn-ea"/>
        <a:cs typeface="+mn-cs"/>
      </a:defRPr>
    </a:lvl9pPr>
  </p:defaultTextStyle>
  <p:extLst>
    <p:ext uri="{EFAFB233-063F-42B5-8137-9DF3F51BA10A}">
      <p15:sldGuideLst xmlns:p15="http://schemas.microsoft.com/office/powerpoint/2012/main">
        <p15:guide id="1" orient="horz" pos="6482" userDrawn="1">
          <p15:clr>
            <a:srgbClr val="A4A3A4"/>
          </p15:clr>
        </p15:guide>
        <p15:guide id="2" pos="11520" userDrawn="1">
          <p15:clr>
            <a:srgbClr val="A4A3A4"/>
          </p15:clr>
        </p15:guide>
      </p15:sldGuideLst>
    </p:ext>
    <p:ext uri="{2D200454-40CA-4A62-9FC3-DE9A4176ACB9}">
      <p15:notesGuideLst xmlns:p15="http://schemas.microsoft.com/office/powerpoint/2012/main">
        <p15:guide id="1" orient="horz" pos="11838">
          <p15:clr>
            <a:srgbClr val="A4A3A4"/>
          </p15:clr>
        </p15:guide>
        <p15:guide id="2" pos="161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8F7"/>
    <a:srgbClr val="8BC041"/>
    <a:srgbClr val="CEDBE0"/>
    <a:srgbClr val="C4D82E"/>
    <a:srgbClr val="7E9AAB"/>
    <a:srgbClr val="547A90"/>
    <a:srgbClr val="0CA4DE"/>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50" autoAdjust="0"/>
    <p:restoredTop sz="96433" autoAdjust="0"/>
  </p:normalViewPr>
  <p:slideViewPr>
    <p:cSldViewPr>
      <p:cViewPr>
        <p:scale>
          <a:sx n="28" d="100"/>
          <a:sy n="28" d="100"/>
        </p:scale>
        <p:origin x="336" y="642"/>
      </p:cViewPr>
      <p:guideLst>
        <p:guide orient="horz" pos="6482"/>
        <p:guide pos="115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21" d="100"/>
          <a:sy n="21" d="100"/>
        </p:scale>
        <p:origin x="2352" y="120"/>
      </p:cViewPr>
      <p:guideLst>
        <p:guide orient="horz" pos="11838"/>
        <p:guide pos="161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3" Type="http://schemas.openxmlformats.org/officeDocument/2006/relationships/notesMaster" Target="notesMasters/notesMaster1.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viewProps" Target="viewProps.xml"/><Relationship Id="rId10" Type="http://schemas.openxmlformats.org/officeDocument/2006/relationships/font" Target="fonts/font6.fntdata"/><Relationship Id="rId4" Type="http://schemas.openxmlformats.org/officeDocument/2006/relationships/handoutMaster" Target="handoutMasters/handoutMaster1.xml"/><Relationship Id="rId9" Type="http://schemas.openxmlformats.org/officeDocument/2006/relationships/font" Target="fonts/font5.fntdata"/><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26">
            <a:extLst>
              <a:ext uri="{FF2B5EF4-FFF2-40B4-BE49-F238E27FC236}">
                <a16:creationId xmlns:a16="http://schemas.microsoft.com/office/drawing/2014/main" id="{BAC4BAAF-6EF0-4633-97A0-3BBC9E199187}"/>
              </a:ext>
            </a:extLst>
          </p:cNvPr>
          <p:cNvSpPr>
            <a:spLocks noGrp="1" noChangeArrowheads="1"/>
          </p:cNvSpPr>
          <p:nvPr>
            <p:ph type="hdr" sz="quarter"/>
          </p:nvPr>
        </p:nvSpPr>
        <p:spPr bwMode="auto">
          <a:xfrm>
            <a:off x="0" y="0"/>
            <a:ext cx="23045738"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8666" tIns="259333" rIns="518666" bIns="259333" numCol="1" anchor="t" anchorCtr="0" compatLnSpc="1">
            <a:prstTxWarp prst="textNoShape">
              <a:avLst/>
            </a:prstTxWarp>
          </a:bodyPr>
          <a:lstStyle>
            <a:lvl1pPr defTabSz="5186363" eaLnBrk="1" fontAlgn="auto" hangingPunct="1">
              <a:spcBef>
                <a:spcPts val="0"/>
              </a:spcBef>
              <a:spcAft>
                <a:spcPts val="0"/>
              </a:spcAft>
              <a:defRPr sz="6800">
                <a:latin typeface="+mn-lt"/>
              </a:defRPr>
            </a:lvl1pPr>
          </a:lstStyle>
          <a:p>
            <a:pPr>
              <a:defRPr/>
            </a:pPr>
            <a:endParaRPr lang="en-US" dirty="0"/>
          </a:p>
        </p:txBody>
      </p:sp>
      <p:sp>
        <p:nvSpPr>
          <p:cNvPr id="5123" name="Rectangle 1027">
            <a:extLst>
              <a:ext uri="{FF2B5EF4-FFF2-40B4-BE49-F238E27FC236}">
                <a16:creationId xmlns:a16="http://schemas.microsoft.com/office/drawing/2014/main" id="{54D67699-C6C8-4CC9-B339-771EF860FEA1}"/>
              </a:ext>
            </a:extLst>
          </p:cNvPr>
          <p:cNvSpPr>
            <a:spLocks noGrp="1" noChangeArrowheads="1"/>
          </p:cNvSpPr>
          <p:nvPr>
            <p:ph type="dt" sz="quarter" idx="1"/>
          </p:nvPr>
        </p:nvSpPr>
        <p:spPr bwMode="auto">
          <a:xfrm>
            <a:off x="30135513" y="0"/>
            <a:ext cx="23045737"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8666" tIns="259333" rIns="518666" bIns="259333" numCol="1" anchor="t" anchorCtr="0" compatLnSpc="1">
            <a:prstTxWarp prst="textNoShape">
              <a:avLst/>
            </a:prstTxWarp>
          </a:bodyPr>
          <a:lstStyle>
            <a:lvl1pPr algn="r" defTabSz="5186363" eaLnBrk="1" fontAlgn="auto" hangingPunct="1">
              <a:spcBef>
                <a:spcPts val="0"/>
              </a:spcBef>
              <a:spcAft>
                <a:spcPts val="0"/>
              </a:spcAft>
              <a:defRPr sz="6800">
                <a:latin typeface="+mn-lt"/>
              </a:defRPr>
            </a:lvl1pPr>
          </a:lstStyle>
          <a:p>
            <a:pPr>
              <a:defRPr/>
            </a:pPr>
            <a:endParaRPr lang="en-US" dirty="0"/>
          </a:p>
        </p:txBody>
      </p:sp>
      <p:sp>
        <p:nvSpPr>
          <p:cNvPr id="5124" name="Rectangle 1028">
            <a:extLst>
              <a:ext uri="{FF2B5EF4-FFF2-40B4-BE49-F238E27FC236}">
                <a16:creationId xmlns:a16="http://schemas.microsoft.com/office/drawing/2014/main" id="{7DB56D5F-180A-42B4-83C7-5A4F46492EA2}"/>
              </a:ext>
            </a:extLst>
          </p:cNvPr>
          <p:cNvSpPr>
            <a:spLocks noGrp="1" noChangeArrowheads="1"/>
          </p:cNvSpPr>
          <p:nvPr>
            <p:ph type="ftr" sz="quarter" idx="2"/>
          </p:nvPr>
        </p:nvSpPr>
        <p:spPr bwMode="auto">
          <a:xfrm>
            <a:off x="0" y="35706050"/>
            <a:ext cx="23045738"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8666" tIns="259333" rIns="518666" bIns="259333" numCol="1" anchor="b" anchorCtr="0" compatLnSpc="1">
            <a:prstTxWarp prst="textNoShape">
              <a:avLst/>
            </a:prstTxWarp>
          </a:bodyPr>
          <a:lstStyle>
            <a:lvl1pPr defTabSz="5186363" eaLnBrk="1" fontAlgn="auto" hangingPunct="1">
              <a:spcBef>
                <a:spcPts val="0"/>
              </a:spcBef>
              <a:spcAft>
                <a:spcPts val="0"/>
              </a:spcAft>
              <a:defRPr sz="6800">
                <a:latin typeface="+mn-lt"/>
              </a:defRPr>
            </a:lvl1pPr>
          </a:lstStyle>
          <a:p>
            <a:pPr>
              <a:defRPr/>
            </a:pPr>
            <a:endParaRPr lang="en-US" dirty="0"/>
          </a:p>
        </p:txBody>
      </p:sp>
      <p:sp>
        <p:nvSpPr>
          <p:cNvPr id="5125" name="Rectangle 1029">
            <a:extLst>
              <a:ext uri="{FF2B5EF4-FFF2-40B4-BE49-F238E27FC236}">
                <a16:creationId xmlns:a16="http://schemas.microsoft.com/office/drawing/2014/main" id="{64A629D2-8A08-4AF6-8640-9186A117186A}"/>
              </a:ext>
            </a:extLst>
          </p:cNvPr>
          <p:cNvSpPr>
            <a:spLocks noGrp="1" noChangeArrowheads="1"/>
          </p:cNvSpPr>
          <p:nvPr>
            <p:ph type="sldNum" sz="quarter" idx="3"/>
          </p:nvPr>
        </p:nvSpPr>
        <p:spPr bwMode="auto">
          <a:xfrm>
            <a:off x="30135513" y="35706050"/>
            <a:ext cx="23045737"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8666" tIns="259333" rIns="518666" bIns="259333" numCol="1" anchor="b" anchorCtr="0" compatLnSpc="1">
            <a:prstTxWarp prst="textNoShape">
              <a:avLst/>
            </a:prstTxWarp>
          </a:bodyPr>
          <a:lstStyle>
            <a:lvl1pPr algn="r" defTabSz="5186363" eaLnBrk="1" fontAlgn="auto" hangingPunct="1">
              <a:spcBef>
                <a:spcPts val="0"/>
              </a:spcBef>
              <a:spcAft>
                <a:spcPts val="0"/>
              </a:spcAft>
              <a:defRPr sz="6800">
                <a:latin typeface="+mn-lt"/>
              </a:defRPr>
            </a:lvl1pPr>
          </a:lstStyle>
          <a:p>
            <a:pPr>
              <a:defRPr/>
            </a:pPr>
            <a:fld id="{BD952474-7C57-44CC-B10D-3C82765B39E9}" type="slidenum">
              <a:rPr lang="en-US" altLang="fr-FR"/>
              <a:pPr>
                <a:defRPr/>
              </a:pPr>
              <a:t>‹#›</a:t>
            </a:fld>
            <a:endParaRPr lang="en-US" altLang="fr-FR" dirty="0"/>
          </a:p>
        </p:txBody>
      </p:sp>
    </p:spTree>
    <p:extLst>
      <p:ext uri="{BB962C8B-B14F-4D97-AF65-F5344CB8AC3E}">
        <p14:creationId xmlns:p14="http://schemas.microsoft.com/office/powerpoint/2010/main" val="4031857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A23D183-0221-4A94-8F38-9658BD674D1B}"/>
              </a:ext>
            </a:extLst>
          </p:cNvPr>
          <p:cNvSpPr>
            <a:spLocks noGrp="1"/>
          </p:cNvSpPr>
          <p:nvPr>
            <p:ph type="hdr" sz="quarter"/>
          </p:nvPr>
        </p:nvSpPr>
        <p:spPr>
          <a:xfrm>
            <a:off x="0" y="0"/>
            <a:ext cx="22190075" cy="1879600"/>
          </a:xfrm>
          <a:prstGeom prst="rect">
            <a:avLst/>
          </a:prstGeom>
        </p:spPr>
        <p:txBody>
          <a:bodyPr vert="horz" lIns="91440" tIns="45720" rIns="91440" bIns="45720" rtlCol="0"/>
          <a:lstStyle>
            <a:lvl1pPr algn="l" defTabSz="872722" eaLnBrk="1" fontAlgn="auto" hangingPunct="1">
              <a:spcBef>
                <a:spcPts val="0"/>
              </a:spcBef>
              <a:spcAft>
                <a:spcPts val="0"/>
              </a:spcAft>
              <a:defRPr sz="1200">
                <a:latin typeface="+mn-lt"/>
              </a:defRPr>
            </a:lvl1pPr>
          </a:lstStyle>
          <a:p>
            <a:pPr>
              <a:defRPr/>
            </a:pPr>
            <a:endParaRPr lang="fr-FR" dirty="0"/>
          </a:p>
        </p:txBody>
      </p:sp>
      <p:sp>
        <p:nvSpPr>
          <p:cNvPr id="3" name="Espace réservé de la date 2">
            <a:extLst>
              <a:ext uri="{FF2B5EF4-FFF2-40B4-BE49-F238E27FC236}">
                <a16:creationId xmlns:a16="http://schemas.microsoft.com/office/drawing/2014/main" id="{89D4FB88-674C-4DE9-B639-B19A7E65F3FE}"/>
              </a:ext>
            </a:extLst>
          </p:cNvPr>
          <p:cNvSpPr>
            <a:spLocks noGrp="1"/>
          </p:cNvSpPr>
          <p:nvPr>
            <p:ph type="dt" idx="1"/>
          </p:nvPr>
        </p:nvSpPr>
        <p:spPr>
          <a:xfrm>
            <a:off x="29005213" y="0"/>
            <a:ext cx="22190075" cy="1879600"/>
          </a:xfrm>
          <a:prstGeom prst="rect">
            <a:avLst/>
          </a:prstGeom>
        </p:spPr>
        <p:txBody>
          <a:bodyPr vert="horz" lIns="91440" tIns="45720" rIns="91440" bIns="45720" rtlCol="0"/>
          <a:lstStyle>
            <a:lvl1pPr algn="r" defTabSz="872722" eaLnBrk="1" fontAlgn="auto" hangingPunct="1">
              <a:spcBef>
                <a:spcPts val="0"/>
              </a:spcBef>
              <a:spcAft>
                <a:spcPts val="0"/>
              </a:spcAft>
              <a:defRPr sz="1200">
                <a:latin typeface="+mn-lt"/>
              </a:defRPr>
            </a:lvl1pPr>
          </a:lstStyle>
          <a:p>
            <a:pPr>
              <a:defRPr/>
            </a:pPr>
            <a:fld id="{FFD97974-A0AF-4B3C-9A56-5FA17CCF7DDD}" type="datetimeFigureOut">
              <a:rPr lang="fr-FR"/>
              <a:pPr>
                <a:defRPr/>
              </a:pPr>
              <a:t>17/11/2023</a:t>
            </a:fld>
            <a:endParaRPr lang="fr-FR" dirty="0"/>
          </a:p>
        </p:txBody>
      </p:sp>
      <p:sp>
        <p:nvSpPr>
          <p:cNvPr id="4" name="Espace réservé de l'image des diapositives 3">
            <a:extLst>
              <a:ext uri="{FF2B5EF4-FFF2-40B4-BE49-F238E27FC236}">
                <a16:creationId xmlns:a16="http://schemas.microsoft.com/office/drawing/2014/main" id="{B6EEEC12-3B2E-452E-A862-370F911E5952}"/>
              </a:ext>
            </a:extLst>
          </p:cNvPr>
          <p:cNvSpPr>
            <a:spLocks noGrp="1" noRot="1" noChangeAspect="1"/>
          </p:cNvSpPr>
          <p:nvPr>
            <p:ph type="sldImg" idx="2"/>
          </p:nvPr>
        </p:nvSpPr>
        <p:spPr>
          <a:xfrm>
            <a:off x="13076238" y="2819400"/>
            <a:ext cx="25053925" cy="14093825"/>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a:extLst>
              <a:ext uri="{FF2B5EF4-FFF2-40B4-BE49-F238E27FC236}">
                <a16:creationId xmlns:a16="http://schemas.microsoft.com/office/drawing/2014/main" id="{61FF0778-D951-4426-8742-67B65330414C}"/>
              </a:ext>
            </a:extLst>
          </p:cNvPr>
          <p:cNvSpPr>
            <a:spLocks noGrp="1"/>
          </p:cNvSpPr>
          <p:nvPr>
            <p:ph type="body" sz="quarter" idx="3"/>
          </p:nvPr>
        </p:nvSpPr>
        <p:spPr>
          <a:xfrm>
            <a:off x="5121275" y="17853025"/>
            <a:ext cx="40963850" cy="16913225"/>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718979F3-DAD4-4235-8327-D9DCC87538B9}"/>
              </a:ext>
            </a:extLst>
          </p:cNvPr>
          <p:cNvSpPr>
            <a:spLocks noGrp="1"/>
          </p:cNvSpPr>
          <p:nvPr>
            <p:ph type="ftr" sz="quarter" idx="4"/>
          </p:nvPr>
        </p:nvSpPr>
        <p:spPr>
          <a:xfrm>
            <a:off x="0" y="35699700"/>
            <a:ext cx="22190075" cy="1879600"/>
          </a:xfrm>
          <a:prstGeom prst="rect">
            <a:avLst/>
          </a:prstGeom>
        </p:spPr>
        <p:txBody>
          <a:bodyPr vert="horz" lIns="91440" tIns="45720" rIns="91440" bIns="45720" rtlCol="0" anchor="b"/>
          <a:lstStyle>
            <a:lvl1pPr algn="l" defTabSz="872722" eaLnBrk="1" fontAlgn="auto" hangingPunct="1">
              <a:spcBef>
                <a:spcPts val="0"/>
              </a:spcBef>
              <a:spcAft>
                <a:spcPts val="0"/>
              </a:spcAft>
              <a:defRPr sz="1200">
                <a:latin typeface="+mn-lt"/>
              </a:defRPr>
            </a:lvl1pPr>
          </a:lstStyle>
          <a:p>
            <a:pPr>
              <a:defRPr/>
            </a:pPr>
            <a:endParaRPr lang="fr-FR" dirty="0"/>
          </a:p>
        </p:txBody>
      </p:sp>
      <p:sp>
        <p:nvSpPr>
          <p:cNvPr id="7" name="Espace réservé du numéro de diapositive 6">
            <a:extLst>
              <a:ext uri="{FF2B5EF4-FFF2-40B4-BE49-F238E27FC236}">
                <a16:creationId xmlns:a16="http://schemas.microsoft.com/office/drawing/2014/main" id="{C6BB8DAB-65DD-4C46-87FE-788A5F623B3E}"/>
              </a:ext>
            </a:extLst>
          </p:cNvPr>
          <p:cNvSpPr>
            <a:spLocks noGrp="1"/>
          </p:cNvSpPr>
          <p:nvPr>
            <p:ph type="sldNum" sz="quarter" idx="5"/>
          </p:nvPr>
        </p:nvSpPr>
        <p:spPr>
          <a:xfrm>
            <a:off x="29005213" y="35699700"/>
            <a:ext cx="22190075" cy="1879600"/>
          </a:xfrm>
          <a:prstGeom prst="rect">
            <a:avLst/>
          </a:prstGeom>
        </p:spPr>
        <p:txBody>
          <a:bodyPr vert="horz" wrap="square" lIns="91440" tIns="45720" rIns="91440" bIns="45720" numCol="1" anchor="b" anchorCtr="0" compatLnSpc="1">
            <a:prstTxWarp prst="textNoShape">
              <a:avLst/>
            </a:prstTxWarp>
          </a:bodyPr>
          <a:lstStyle>
            <a:lvl1pPr algn="r" defTabSz="872722" eaLnBrk="1" fontAlgn="auto" hangingPunct="1">
              <a:spcBef>
                <a:spcPts val="0"/>
              </a:spcBef>
              <a:spcAft>
                <a:spcPts val="0"/>
              </a:spcAft>
              <a:defRPr sz="1200">
                <a:latin typeface="+mn-lt"/>
              </a:defRPr>
            </a:lvl1pPr>
          </a:lstStyle>
          <a:p>
            <a:pPr>
              <a:defRPr/>
            </a:pPr>
            <a:fld id="{4B64F59C-AEA8-4A68-A72C-F103D9FD0FAF}" type="slidenum">
              <a:rPr lang="fr-FR" altLang="fr-FR"/>
              <a:pPr>
                <a:defRPr/>
              </a:pPr>
              <a:t>‹#›</a:t>
            </a:fld>
            <a:endParaRPr lang="fr-FR" altLang="fr-FR" dirty="0"/>
          </a:p>
        </p:txBody>
      </p:sp>
    </p:spTree>
    <p:extLst>
      <p:ext uri="{BB962C8B-B14F-4D97-AF65-F5344CB8AC3E}">
        <p14:creationId xmlns:p14="http://schemas.microsoft.com/office/powerpoint/2010/main" val="790649534"/>
      </p:ext>
    </p:extLst>
  </p:cSld>
  <p:clrMap bg1="lt1" tx1="dk1" bg2="lt2" tx2="dk2" accent1="accent1" accent2="accent2" accent3="accent3" accent4="accent4" accent5="accent5" accent6="accent6" hlink="hlink" folHlink="folHlink"/>
  <p:notesStyle>
    <a:lvl1pPr algn="l" defTabSz="618859" rtl="0" eaLnBrk="0" fontAlgn="base" hangingPunct="0">
      <a:spcBef>
        <a:spcPct val="30000"/>
      </a:spcBef>
      <a:spcAft>
        <a:spcPct val="0"/>
      </a:spcAft>
      <a:defRPr sz="773" kern="1200">
        <a:solidFill>
          <a:schemeClr val="tx1"/>
        </a:solidFill>
        <a:latin typeface="+mn-lt"/>
        <a:ea typeface="+mn-ea"/>
        <a:cs typeface="+mn-cs"/>
      </a:defRPr>
    </a:lvl1pPr>
    <a:lvl2pPr marL="308872" algn="l" defTabSz="618859" rtl="0" eaLnBrk="0" fontAlgn="base" hangingPunct="0">
      <a:spcBef>
        <a:spcPct val="30000"/>
      </a:spcBef>
      <a:spcAft>
        <a:spcPct val="0"/>
      </a:spcAft>
      <a:defRPr sz="773" kern="1200">
        <a:solidFill>
          <a:schemeClr val="tx1"/>
        </a:solidFill>
        <a:latin typeface="+mn-lt"/>
        <a:ea typeface="+mn-ea"/>
        <a:cs typeface="+mn-cs"/>
      </a:defRPr>
    </a:lvl2pPr>
    <a:lvl3pPr marL="618859" algn="l" defTabSz="618859" rtl="0" eaLnBrk="0" fontAlgn="base" hangingPunct="0">
      <a:spcBef>
        <a:spcPct val="30000"/>
      </a:spcBef>
      <a:spcAft>
        <a:spcPct val="0"/>
      </a:spcAft>
      <a:defRPr sz="773" kern="1200">
        <a:solidFill>
          <a:schemeClr val="tx1"/>
        </a:solidFill>
        <a:latin typeface="+mn-lt"/>
        <a:ea typeface="+mn-ea"/>
        <a:cs typeface="+mn-cs"/>
      </a:defRPr>
    </a:lvl3pPr>
    <a:lvl4pPr marL="929960" algn="l" defTabSz="618859" rtl="0" eaLnBrk="0" fontAlgn="base" hangingPunct="0">
      <a:spcBef>
        <a:spcPct val="30000"/>
      </a:spcBef>
      <a:spcAft>
        <a:spcPct val="0"/>
      </a:spcAft>
      <a:defRPr sz="773" kern="1200">
        <a:solidFill>
          <a:schemeClr val="tx1"/>
        </a:solidFill>
        <a:latin typeface="+mn-lt"/>
        <a:ea typeface="+mn-ea"/>
        <a:cs typeface="+mn-cs"/>
      </a:defRPr>
    </a:lvl4pPr>
    <a:lvl5pPr marL="1239947" algn="l" defTabSz="618859" rtl="0" eaLnBrk="0" fontAlgn="base" hangingPunct="0">
      <a:spcBef>
        <a:spcPct val="30000"/>
      </a:spcBef>
      <a:spcAft>
        <a:spcPct val="0"/>
      </a:spcAft>
      <a:defRPr sz="773" kern="1200">
        <a:solidFill>
          <a:schemeClr val="tx1"/>
        </a:solidFill>
        <a:latin typeface="+mn-lt"/>
        <a:ea typeface="+mn-ea"/>
        <a:cs typeface="+mn-cs"/>
      </a:defRPr>
    </a:lvl5pPr>
    <a:lvl6pPr marL="1550934" algn="l" defTabSz="620372" rtl="0" eaLnBrk="1" latinLnBrk="0" hangingPunct="1">
      <a:defRPr sz="815" kern="1200">
        <a:solidFill>
          <a:schemeClr val="tx1"/>
        </a:solidFill>
        <a:latin typeface="+mn-lt"/>
        <a:ea typeface="+mn-ea"/>
        <a:cs typeface="+mn-cs"/>
      </a:defRPr>
    </a:lvl6pPr>
    <a:lvl7pPr marL="1861119" algn="l" defTabSz="620372" rtl="0" eaLnBrk="1" latinLnBrk="0" hangingPunct="1">
      <a:defRPr sz="815" kern="1200">
        <a:solidFill>
          <a:schemeClr val="tx1"/>
        </a:solidFill>
        <a:latin typeface="+mn-lt"/>
        <a:ea typeface="+mn-ea"/>
        <a:cs typeface="+mn-cs"/>
      </a:defRPr>
    </a:lvl7pPr>
    <a:lvl8pPr marL="2171305" algn="l" defTabSz="620372" rtl="0" eaLnBrk="1" latinLnBrk="0" hangingPunct="1">
      <a:defRPr sz="815" kern="1200">
        <a:solidFill>
          <a:schemeClr val="tx1"/>
        </a:solidFill>
        <a:latin typeface="+mn-lt"/>
        <a:ea typeface="+mn-ea"/>
        <a:cs typeface="+mn-cs"/>
      </a:defRPr>
    </a:lvl8pPr>
    <a:lvl9pPr marL="2481492" algn="l" defTabSz="620372" rtl="0" eaLnBrk="1" latinLnBrk="0" hangingPunct="1">
      <a:defRPr sz="8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E51A1ADD-22F6-430F-B5B3-AB30D0724C2A}"/>
              </a:ext>
            </a:extLst>
          </p:cNvPr>
          <p:cNvSpPr>
            <a:spLocks noGrp="1" noRot="1" noChangeAspect="1" noTextEdit="1"/>
          </p:cNvSpPr>
          <p:nvPr>
            <p:ph type="sldImg"/>
          </p:nvPr>
        </p:nvSpPr>
        <p:spPr bwMode="auto">
          <a:xfrm>
            <a:off x="13076238" y="2819400"/>
            <a:ext cx="25053925" cy="14093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a:extLst>
              <a:ext uri="{FF2B5EF4-FFF2-40B4-BE49-F238E27FC236}">
                <a16:creationId xmlns:a16="http://schemas.microsoft.com/office/drawing/2014/main" id="{DC33EABE-9EAA-4370-89EE-5F3EF17CE6D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234" eaLnBrk="1" hangingPunct="1">
              <a:spcBef>
                <a:spcPct val="0"/>
              </a:spcBef>
              <a:defRPr/>
            </a:pPr>
            <a:endParaRPr lang="fr-FR" altLang="fr-FR" sz="1160" dirty="0"/>
          </a:p>
        </p:txBody>
      </p:sp>
      <p:sp>
        <p:nvSpPr>
          <p:cNvPr id="7172" name="Espace réservé du numéro de diapositive 3">
            <a:extLst>
              <a:ext uri="{FF2B5EF4-FFF2-40B4-BE49-F238E27FC236}">
                <a16:creationId xmlns:a16="http://schemas.microsoft.com/office/drawing/2014/main" id="{4491F1FC-12F1-485E-A72D-2ACB71490C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1538">
              <a:defRPr>
                <a:solidFill>
                  <a:schemeClr val="tx1"/>
                </a:solidFill>
                <a:latin typeface="Calibri Light" panose="020F0302020204030204" pitchFamily="34" charset="0"/>
              </a:defRPr>
            </a:lvl1pPr>
            <a:lvl2pPr marL="742950" indent="-285750" defTabSz="871538">
              <a:defRPr>
                <a:solidFill>
                  <a:schemeClr val="tx1"/>
                </a:solidFill>
                <a:latin typeface="Calibri Light" panose="020F0302020204030204" pitchFamily="34" charset="0"/>
              </a:defRPr>
            </a:lvl2pPr>
            <a:lvl3pPr marL="1143000" indent="-228600" defTabSz="871538">
              <a:defRPr>
                <a:solidFill>
                  <a:schemeClr val="tx1"/>
                </a:solidFill>
                <a:latin typeface="Calibri Light" panose="020F0302020204030204" pitchFamily="34" charset="0"/>
              </a:defRPr>
            </a:lvl3pPr>
            <a:lvl4pPr marL="1600200" indent="-228600" defTabSz="871538">
              <a:defRPr>
                <a:solidFill>
                  <a:schemeClr val="tx1"/>
                </a:solidFill>
                <a:latin typeface="Calibri Light" panose="020F0302020204030204" pitchFamily="34" charset="0"/>
              </a:defRPr>
            </a:lvl4pPr>
            <a:lvl5pPr marL="2057400" indent="-228600" defTabSz="871538">
              <a:defRPr>
                <a:solidFill>
                  <a:schemeClr val="tx1"/>
                </a:solidFill>
                <a:latin typeface="Calibri Light" panose="020F0302020204030204" pitchFamily="34" charset="0"/>
              </a:defRPr>
            </a:lvl5pPr>
            <a:lvl6pPr marL="2514600" indent="-228600" defTabSz="871538"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871538"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871538"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871538" eaLnBrk="0" fontAlgn="base" hangingPunct="0">
              <a:spcBef>
                <a:spcPct val="0"/>
              </a:spcBef>
              <a:spcAft>
                <a:spcPct val="0"/>
              </a:spcAft>
              <a:defRPr>
                <a:solidFill>
                  <a:schemeClr val="tx1"/>
                </a:solidFill>
                <a:latin typeface="Calibri Light" panose="020F0302020204030204" pitchFamily="34" charset="0"/>
              </a:defRPr>
            </a:lvl9pPr>
          </a:lstStyle>
          <a:p>
            <a:pPr fontAlgn="base">
              <a:spcBef>
                <a:spcPct val="0"/>
              </a:spcBef>
              <a:spcAft>
                <a:spcPct val="0"/>
              </a:spcAft>
            </a:pPr>
            <a:fld id="{75433245-774F-4218-9076-FDAE2C428BEA}" type="slidenum">
              <a:rPr lang="fr-FR" altLang="fr-FR" smtClean="0">
                <a:latin typeface="Times New Roman" panose="02020603050405020304" pitchFamily="18" charset="0"/>
              </a:rPr>
              <a:pPr fontAlgn="base">
                <a:spcBef>
                  <a:spcPct val="0"/>
                </a:spcBef>
                <a:spcAft>
                  <a:spcPct val="0"/>
                </a:spcAft>
              </a:pPr>
              <a:t>1</a:t>
            </a:fld>
            <a:endParaRPr lang="fr-FR" altLang="fr-FR" dirty="0">
              <a:latin typeface="Times New Roman" panose="02020603050405020304" pitchFamily="18" charset="0"/>
            </a:endParaRPr>
          </a:p>
        </p:txBody>
      </p:sp>
    </p:spTree>
    <p:extLst>
      <p:ext uri="{BB962C8B-B14F-4D97-AF65-F5344CB8AC3E}">
        <p14:creationId xmlns:p14="http://schemas.microsoft.com/office/powerpoint/2010/main" val="1690694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9525"/>
            <a:ext cx="36652835" cy="3448930"/>
          </a:xfrm>
          <a:prstGeom prst="rect">
            <a:avLst/>
          </a:prstGeom>
        </p:spPr>
      </p:pic>
      <p:sp>
        <p:nvSpPr>
          <p:cNvPr id="4" name="Rectangle 3"/>
          <p:cNvSpPr/>
          <p:nvPr userDrawn="1"/>
        </p:nvSpPr>
        <p:spPr>
          <a:xfrm>
            <a:off x="253725" y="3877363"/>
            <a:ext cx="7920000" cy="16315637"/>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216000" tIns="936000" rIns="216000" bIns="216000" rtlCol="0" anchor="t" anchorCtr="0">
            <a:noAutofit/>
          </a:bodyPr>
          <a:lstStyle/>
          <a:p>
            <a:pPr>
              <a:lnSpc>
                <a:spcPct val="130000"/>
              </a:lnSpc>
            </a:pPr>
            <a:endParaRPr lang="en-US" sz="2500" dirty="0">
              <a:solidFill>
                <a:srgbClr val="002060"/>
              </a:solidFill>
            </a:endParaRPr>
          </a:p>
        </p:txBody>
      </p:sp>
      <p:sp>
        <p:nvSpPr>
          <p:cNvPr id="5" name="Rectangle 4"/>
          <p:cNvSpPr/>
          <p:nvPr userDrawn="1"/>
        </p:nvSpPr>
        <p:spPr>
          <a:xfrm>
            <a:off x="8427450" y="3877363"/>
            <a:ext cx="19721100" cy="16315637"/>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936000" rIns="216000" bIns="108000" numCol="1" spcCol="0" rtlCol="0" fromWordArt="0" anchor="t" anchorCtr="0" forceAA="0" compatLnSpc="1">
            <a:prstTxWarp prst="textNoShape">
              <a:avLst/>
            </a:prstTxWarp>
            <a:noAutofit/>
          </a:bodyPr>
          <a:lstStyle/>
          <a:p>
            <a:pPr algn="just">
              <a:lnSpc>
                <a:spcPct val="130000"/>
              </a:lnSpc>
            </a:pPr>
            <a:endParaRPr lang="fr-FR" sz="2500" dirty="0">
              <a:solidFill>
                <a:srgbClr val="002060"/>
              </a:solidFill>
              <a:cs typeface="Times New Roman" panose="02020603050405020304" pitchFamily="18" charset="0"/>
            </a:endParaRPr>
          </a:p>
        </p:txBody>
      </p:sp>
      <p:sp>
        <p:nvSpPr>
          <p:cNvPr id="6" name="Rectangle 5"/>
          <p:cNvSpPr/>
          <p:nvPr userDrawn="1"/>
        </p:nvSpPr>
        <p:spPr>
          <a:xfrm>
            <a:off x="28402275" y="3877363"/>
            <a:ext cx="7920000" cy="16315637"/>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216000" tIns="936000" rIns="216000" bIns="216000" rtlCol="0" anchor="t" anchorCtr="0">
            <a:noAutofit/>
          </a:bodyPr>
          <a:lstStyle/>
          <a:p>
            <a:pPr lvl="0">
              <a:lnSpc>
                <a:spcPct val="130000"/>
              </a:lnSpc>
            </a:pPr>
            <a:endParaRPr lang="fr-FR" sz="2500" dirty="0">
              <a:solidFill>
                <a:srgbClr val="002060"/>
              </a:solidFill>
            </a:endParaRPr>
          </a:p>
        </p:txBody>
      </p:sp>
    </p:spTree>
    <p:extLst>
      <p:ext uri="{BB962C8B-B14F-4D97-AF65-F5344CB8AC3E}">
        <p14:creationId xmlns:p14="http://schemas.microsoft.com/office/powerpoint/2010/main" val="101510203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712852-B360-4075-A5C5-318A85B02B40}"/>
              </a:ext>
            </a:extLst>
          </p:cNvPr>
          <p:cNvSpPr>
            <a:spLocks noGrp="1" noChangeArrowheads="1"/>
          </p:cNvSpPr>
          <p:nvPr>
            <p:ph type="title"/>
          </p:nvPr>
        </p:nvSpPr>
        <p:spPr bwMode="auto">
          <a:xfrm>
            <a:off x="3047534" y="1614609"/>
            <a:ext cx="30421504" cy="111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dirty="0"/>
              <a:t>Modifiez le style du titre</a:t>
            </a:r>
            <a:endParaRPr lang="en-GB" altLang="fr-FR" dirty="0"/>
          </a:p>
        </p:txBody>
      </p:sp>
      <p:sp>
        <p:nvSpPr>
          <p:cNvPr id="1027" name="Text Placeholder 2">
            <a:extLst>
              <a:ext uri="{FF2B5EF4-FFF2-40B4-BE49-F238E27FC236}">
                <a16:creationId xmlns:a16="http://schemas.microsoft.com/office/drawing/2014/main" id="{0101E541-3161-4B79-9558-58EAB72A7CFE}"/>
              </a:ext>
            </a:extLst>
          </p:cNvPr>
          <p:cNvSpPr>
            <a:spLocks noGrp="1" noChangeArrowheads="1"/>
          </p:cNvSpPr>
          <p:nvPr>
            <p:ph type="body" idx="1"/>
          </p:nvPr>
        </p:nvSpPr>
        <p:spPr bwMode="auto">
          <a:xfrm>
            <a:off x="3047534" y="4310446"/>
            <a:ext cx="30421504" cy="204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FR" altLang="fr-FR" dirty="0"/>
              <a:t>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endParaRPr lang="en-GB" altLang="fr-FR" dirty="0"/>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l" defTabSz="1073470" rtl="0" eaLnBrk="0" fontAlgn="base" hangingPunct="0">
        <a:spcBef>
          <a:spcPct val="0"/>
        </a:spcBef>
        <a:spcAft>
          <a:spcPct val="0"/>
        </a:spcAft>
        <a:defRPr sz="3183" kern="1200">
          <a:solidFill>
            <a:srgbClr val="608BA3"/>
          </a:solidFill>
          <a:latin typeface="+mj-lt"/>
          <a:ea typeface="+mj-ea"/>
          <a:cs typeface="+mj-cs"/>
        </a:defRPr>
      </a:lvl1pPr>
      <a:lvl2pPr algn="l" defTabSz="1073470" rtl="0" eaLnBrk="0" fontAlgn="base" hangingPunct="0">
        <a:spcBef>
          <a:spcPct val="0"/>
        </a:spcBef>
        <a:spcAft>
          <a:spcPct val="0"/>
        </a:spcAft>
        <a:defRPr sz="3183">
          <a:solidFill>
            <a:srgbClr val="608BA3"/>
          </a:solidFill>
          <a:latin typeface="Calibri" panose="020F0502020204030204" pitchFamily="34" charset="0"/>
        </a:defRPr>
      </a:lvl2pPr>
      <a:lvl3pPr algn="l" defTabSz="1073470" rtl="0" eaLnBrk="0" fontAlgn="base" hangingPunct="0">
        <a:spcBef>
          <a:spcPct val="0"/>
        </a:spcBef>
        <a:spcAft>
          <a:spcPct val="0"/>
        </a:spcAft>
        <a:defRPr sz="3183">
          <a:solidFill>
            <a:srgbClr val="608BA3"/>
          </a:solidFill>
          <a:latin typeface="Calibri" panose="020F0502020204030204" pitchFamily="34" charset="0"/>
        </a:defRPr>
      </a:lvl3pPr>
      <a:lvl4pPr algn="l" defTabSz="1073470" rtl="0" eaLnBrk="0" fontAlgn="base" hangingPunct="0">
        <a:spcBef>
          <a:spcPct val="0"/>
        </a:spcBef>
        <a:spcAft>
          <a:spcPct val="0"/>
        </a:spcAft>
        <a:defRPr sz="3183">
          <a:solidFill>
            <a:srgbClr val="608BA3"/>
          </a:solidFill>
          <a:latin typeface="Calibri" panose="020F0502020204030204" pitchFamily="34" charset="0"/>
        </a:defRPr>
      </a:lvl4pPr>
      <a:lvl5pPr algn="l" defTabSz="1073470" rtl="0" eaLnBrk="0" fontAlgn="base" hangingPunct="0">
        <a:spcBef>
          <a:spcPct val="0"/>
        </a:spcBef>
        <a:spcAft>
          <a:spcPct val="0"/>
        </a:spcAft>
        <a:defRPr sz="3183">
          <a:solidFill>
            <a:srgbClr val="608BA3"/>
          </a:solidFill>
          <a:latin typeface="Calibri" panose="020F0502020204030204" pitchFamily="34" charset="0"/>
        </a:defRPr>
      </a:lvl5pPr>
      <a:lvl6pPr marL="172037" algn="l" defTabSz="1074026" rtl="0" fontAlgn="base">
        <a:spcBef>
          <a:spcPct val="0"/>
        </a:spcBef>
        <a:spcAft>
          <a:spcPct val="0"/>
        </a:spcAft>
        <a:defRPr sz="3198">
          <a:solidFill>
            <a:srgbClr val="608BA3"/>
          </a:solidFill>
          <a:latin typeface="Calibri" panose="020F0502020204030204" pitchFamily="34" charset="0"/>
        </a:defRPr>
      </a:lvl6pPr>
      <a:lvl7pPr marL="344070" algn="l" defTabSz="1074026" rtl="0" fontAlgn="base">
        <a:spcBef>
          <a:spcPct val="0"/>
        </a:spcBef>
        <a:spcAft>
          <a:spcPct val="0"/>
        </a:spcAft>
        <a:defRPr sz="3198">
          <a:solidFill>
            <a:srgbClr val="608BA3"/>
          </a:solidFill>
          <a:latin typeface="Calibri" panose="020F0502020204030204" pitchFamily="34" charset="0"/>
        </a:defRPr>
      </a:lvl7pPr>
      <a:lvl8pPr marL="516107" algn="l" defTabSz="1074026" rtl="0" fontAlgn="base">
        <a:spcBef>
          <a:spcPct val="0"/>
        </a:spcBef>
        <a:spcAft>
          <a:spcPct val="0"/>
        </a:spcAft>
        <a:defRPr sz="3198">
          <a:solidFill>
            <a:srgbClr val="608BA3"/>
          </a:solidFill>
          <a:latin typeface="Calibri" panose="020F0502020204030204" pitchFamily="34" charset="0"/>
        </a:defRPr>
      </a:lvl8pPr>
      <a:lvl9pPr marL="688140" algn="l" defTabSz="1074026" rtl="0" fontAlgn="base">
        <a:spcBef>
          <a:spcPct val="0"/>
        </a:spcBef>
        <a:spcAft>
          <a:spcPct val="0"/>
        </a:spcAft>
        <a:defRPr sz="3198">
          <a:solidFill>
            <a:srgbClr val="608BA3"/>
          </a:solidFill>
          <a:latin typeface="Calibri" panose="020F0502020204030204" pitchFamily="34" charset="0"/>
        </a:defRPr>
      </a:lvl9pPr>
    </p:titleStyle>
    <p:bodyStyle>
      <a:lvl1pPr algn="l" defTabSz="1073470" rtl="0" eaLnBrk="0" fontAlgn="base" hangingPunct="0">
        <a:spcBef>
          <a:spcPct val="0"/>
        </a:spcBef>
        <a:spcAft>
          <a:spcPts val="739"/>
        </a:spcAft>
        <a:buClr>
          <a:schemeClr val="tx1"/>
        </a:buClr>
        <a:buFont typeface="Arial" panose="020B0604020202020204" pitchFamily="34" charset="0"/>
        <a:defRPr sz="2176" kern="1200">
          <a:solidFill>
            <a:schemeClr val="tx1"/>
          </a:solidFill>
          <a:latin typeface="+mn-lt"/>
          <a:ea typeface="+mn-ea"/>
          <a:cs typeface="+mn-cs"/>
        </a:defRPr>
      </a:lvl1pPr>
      <a:lvl2pPr algn="l" defTabSz="1073470" rtl="0" eaLnBrk="0" fontAlgn="base" hangingPunct="0">
        <a:spcBef>
          <a:spcPct val="0"/>
        </a:spcBef>
        <a:spcAft>
          <a:spcPts val="739"/>
        </a:spcAft>
        <a:buClr>
          <a:schemeClr val="tx1"/>
        </a:buClr>
        <a:buFont typeface="Arial" panose="020B0604020202020204" pitchFamily="34" charset="0"/>
        <a:defRPr sz="2176" kern="1200">
          <a:solidFill>
            <a:schemeClr val="tx1"/>
          </a:solidFill>
          <a:latin typeface="+mn-lt"/>
          <a:ea typeface="+mn-ea"/>
          <a:cs typeface="+mn-cs"/>
        </a:defRPr>
      </a:lvl2pPr>
      <a:lvl3pPr marL="272364" indent="-272364" algn="l" defTabSz="1073470" rtl="0" eaLnBrk="0" fontAlgn="base" hangingPunct="0">
        <a:spcBef>
          <a:spcPct val="0"/>
        </a:spcBef>
        <a:spcAft>
          <a:spcPts val="739"/>
        </a:spcAft>
        <a:buClr>
          <a:srgbClr val="608BA3"/>
        </a:buClr>
        <a:buFont typeface="Calibri" panose="020F0502020204030204" pitchFamily="34" charset="0"/>
        <a:buChar char="•"/>
        <a:defRPr sz="2176" kern="1200">
          <a:solidFill>
            <a:schemeClr val="tx1"/>
          </a:solidFill>
          <a:latin typeface="+mn-lt"/>
          <a:ea typeface="+mn-ea"/>
          <a:cs typeface="+mn-cs"/>
        </a:defRPr>
      </a:lvl3pPr>
      <a:lvl4pPr marL="562629" indent="-281316" algn="l" defTabSz="1073470" rtl="0" eaLnBrk="0" fontAlgn="base" hangingPunct="0">
        <a:spcBef>
          <a:spcPct val="0"/>
        </a:spcBef>
        <a:spcAft>
          <a:spcPts val="739"/>
        </a:spcAft>
        <a:buClr>
          <a:schemeClr val="tx2"/>
        </a:buClr>
        <a:buFont typeface="Calibri" panose="020F0502020204030204" pitchFamily="34" charset="0"/>
        <a:buChar char="•"/>
        <a:defRPr sz="2176" kern="1200">
          <a:solidFill>
            <a:schemeClr val="tx1"/>
          </a:solidFill>
          <a:latin typeface="+mn-lt"/>
          <a:ea typeface="+mn-ea"/>
          <a:cs typeface="+mn-cs"/>
        </a:defRPr>
      </a:lvl4pPr>
      <a:lvl5pPr marL="879106" indent="-288985" algn="l" defTabSz="1073470" rtl="0" eaLnBrk="0" fontAlgn="base" hangingPunct="0">
        <a:spcBef>
          <a:spcPct val="0"/>
        </a:spcBef>
        <a:spcAft>
          <a:spcPts val="739"/>
        </a:spcAft>
        <a:buClr>
          <a:schemeClr val="tx2"/>
        </a:buClr>
        <a:buFont typeface="Calibri" panose="020F0502020204030204" pitchFamily="34" charset="0"/>
        <a:buChar char="─"/>
        <a:defRPr sz="2176" kern="1200">
          <a:solidFill>
            <a:schemeClr val="tx1"/>
          </a:solidFill>
          <a:latin typeface="+mn-lt"/>
          <a:ea typeface="+mn-ea"/>
          <a:cs typeface="+mn-cs"/>
        </a:defRPr>
      </a:lvl5pPr>
      <a:lvl6pPr marL="1152881" indent="-263794" algn="l" defTabSz="1074221" rtl="0" eaLnBrk="1" latinLnBrk="0" hangingPunct="1">
        <a:spcBef>
          <a:spcPts val="0"/>
        </a:spcBef>
        <a:spcAft>
          <a:spcPts val="739"/>
        </a:spcAft>
        <a:buClr>
          <a:schemeClr val="tx2"/>
        </a:buClr>
        <a:buFont typeface="Calibri" panose="020F0502020204030204" pitchFamily="34" charset="0"/>
        <a:buChar char="−"/>
        <a:defRPr sz="2215" kern="1200">
          <a:solidFill>
            <a:schemeClr val="tx1"/>
          </a:solidFill>
          <a:latin typeface="+mn-lt"/>
          <a:ea typeface="+mn-ea"/>
          <a:cs typeface="+mn-cs"/>
        </a:defRPr>
      </a:lvl6pPr>
      <a:lvl7pPr marL="0" indent="0" algn="l" defTabSz="1074221" rtl="0" eaLnBrk="1" latinLnBrk="0" hangingPunct="1">
        <a:spcBef>
          <a:spcPts val="0"/>
        </a:spcBef>
        <a:spcAft>
          <a:spcPts val="739"/>
        </a:spcAft>
        <a:buClr>
          <a:schemeClr val="tx1"/>
        </a:buClr>
        <a:buFontTx/>
        <a:buNone/>
        <a:defRPr sz="2215" kern="1200">
          <a:solidFill>
            <a:schemeClr val="tx1"/>
          </a:solidFill>
          <a:latin typeface="+mn-lt"/>
          <a:ea typeface="+mn-ea"/>
          <a:cs typeface="+mn-cs"/>
        </a:defRPr>
      </a:lvl7pPr>
      <a:lvl8pPr marL="257931" indent="-257931" algn="l" defTabSz="1074221" rtl="0" eaLnBrk="1" latinLnBrk="0" hangingPunct="1">
        <a:spcBef>
          <a:spcPts val="0"/>
        </a:spcBef>
        <a:spcAft>
          <a:spcPts val="739"/>
        </a:spcAft>
        <a:buClr>
          <a:schemeClr val="tx1"/>
        </a:buClr>
        <a:buFont typeface="+mj-lt"/>
        <a:buAutoNum type="arabicPeriod"/>
        <a:defRPr sz="2215" kern="1200" baseline="0">
          <a:solidFill>
            <a:schemeClr val="tx1"/>
          </a:solidFill>
          <a:latin typeface="+mn-lt"/>
          <a:ea typeface="+mn-ea"/>
          <a:cs typeface="+mn-cs"/>
        </a:defRPr>
      </a:lvl8pPr>
      <a:lvl9pPr marL="582304" indent="-291152" algn="l" defTabSz="1074221" rtl="0" eaLnBrk="1" latinLnBrk="0" hangingPunct="1">
        <a:spcBef>
          <a:spcPts val="0"/>
        </a:spcBef>
        <a:spcAft>
          <a:spcPts val="739"/>
        </a:spcAft>
        <a:buClr>
          <a:schemeClr val="tx1"/>
        </a:buClr>
        <a:buFont typeface="+mj-lt"/>
        <a:buAutoNum type="alphaLcPeriod"/>
        <a:defRPr sz="2215" kern="1200" baseline="0">
          <a:solidFill>
            <a:schemeClr val="tx1"/>
          </a:solidFill>
          <a:latin typeface="+mn-lt"/>
          <a:ea typeface="+mn-ea"/>
          <a:cs typeface="+mn-cs"/>
        </a:defRPr>
      </a:lvl9pPr>
    </p:bodyStyle>
    <p:otherStyle>
      <a:defPPr>
        <a:defRPr lang="en-US"/>
      </a:defPPr>
      <a:lvl1pPr marL="0" algn="l" defTabSz="1074221" rtl="0" eaLnBrk="1" latinLnBrk="0" hangingPunct="1">
        <a:defRPr sz="2215" kern="1200">
          <a:solidFill>
            <a:schemeClr val="tx1"/>
          </a:solidFill>
          <a:latin typeface="+mn-lt"/>
          <a:ea typeface="+mn-ea"/>
          <a:cs typeface="+mn-cs"/>
        </a:defRPr>
      </a:lvl1pPr>
      <a:lvl2pPr marL="537112" algn="l" defTabSz="1074221" rtl="0" eaLnBrk="1" latinLnBrk="0" hangingPunct="1">
        <a:defRPr sz="2215" kern="1200">
          <a:solidFill>
            <a:schemeClr val="tx1"/>
          </a:solidFill>
          <a:latin typeface="+mn-lt"/>
          <a:ea typeface="+mn-ea"/>
          <a:cs typeface="+mn-cs"/>
        </a:defRPr>
      </a:lvl2pPr>
      <a:lvl3pPr marL="1074221" algn="l" defTabSz="1074221" rtl="0" eaLnBrk="1" latinLnBrk="0" hangingPunct="1">
        <a:defRPr sz="2215" kern="1200">
          <a:solidFill>
            <a:schemeClr val="tx1"/>
          </a:solidFill>
          <a:latin typeface="+mn-lt"/>
          <a:ea typeface="+mn-ea"/>
          <a:cs typeface="+mn-cs"/>
        </a:defRPr>
      </a:lvl3pPr>
      <a:lvl4pPr marL="1611334" algn="l" defTabSz="1074221" rtl="0" eaLnBrk="1" latinLnBrk="0" hangingPunct="1">
        <a:defRPr sz="2215" kern="1200">
          <a:solidFill>
            <a:schemeClr val="tx1"/>
          </a:solidFill>
          <a:latin typeface="+mn-lt"/>
          <a:ea typeface="+mn-ea"/>
          <a:cs typeface="+mn-cs"/>
        </a:defRPr>
      </a:lvl4pPr>
      <a:lvl5pPr marL="2148447" algn="l" defTabSz="1074221" rtl="0" eaLnBrk="1" latinLnBrk="0" hangingPunct="1">
        <a:defRPr sz="2215" kern="1200">
          <a:solidFill>
            <a:schemeClr val="tx1"/>
          </a:solidFill>
          <a:latin typeface="+mn-lt"/>
          <a:ea typeface="+mn-ea"/>
          <a:cs typeface="+mn-cs"/>
        </a:defRPr>
      </a:lvl5pPr>
      <a:lvl6pPr marL="2685556" algn="l" defTabSz="1074221" rtl="0" eaLnBrk="1" latinLnBrk="0" hangingPunct="1">
        <a:defRPr sz="2215" kern="1200">
          <a:solidFill>
            <a:schemeClr val="tx1"/>
          </a:solidFill>
          <a:latin typeface="+mn-lt"/>
          <a:ea typeface="+mn-ea"/>
          <a:cs typeface="+mn-cs"/>
        </a:defRPr>
      </a:lvl6pPr>
      <a:lvl7pPr marL="3222669" algn="l" defTabSz="1074221" rtl="0" eaLnBrk="1" latinLnBrk="0" hangingPunct="1">
        <a:defRPr sz="2215" kern="1200">
          <a:solidFill>
            <a:schemeClr val="tx1"/>
          </a:solidFill>
          <a:latin typeface="+mn-lt"/>
          <a:ea typeface="+mn-ea"/>
          <a:cs typeface="+mn-cs"/>
        </a:defRPr>
      </a:lvl7pPr>
      <a:lvl8pPr marL="3759782" algn="l" defTabSz="1074221" rtl="0" eaLnBrk="1" latinLnBrk="0" hangingPunct="1">
        <a:defRPr sz="2215" kern="1200">
          <a:solidFill>
            <a:schemeClr val="tx1"/>
          </a:solidFill>
          <a:latin typeface="+mn-lt"/>
          <a:ea typeface="+mn-ea"/>
          <a:cs typeface="+mn-cs"/>
        </a:defRPr>
      </a:lvl8pPr>
      <a:lvl9pPr marL="4296894" algn="l" defTabSz="1074221"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531" name="Rectangle 2033">
            <a:extLst>
              <a:ext uri="{FF2B5EF4-FFF2-40B4-BE49-F238E27FC236}">
                <a16:creationId xmlns:a16="http://schemas.microsoft.com/office/drawing/2014/main" id="{0F45AE7E-F167-4BC8-927A-23C9DCD9C0B4}"/>
              </a:ext>
            </a:extLst>
          </p:cNvPr>
          <p:cNvSpPr>
            <a:spLocks noChangeArrowheads="1"/>
          </p:cNvSpPr>
          <p:nvPr/>
        </p:nvSpPr>
        <p:spPr bwMode="auto">
          <a:xfrm>
            <a:off x="3572500" y="472889"/>
            <a:ext cx="29431001" cy="67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076" tIns="27076" rIns="27076" bIns="27076" anchor="ct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871538" fontAlgn="base">
              <a:spcBef>
                <a:spcPct val="0"/>
              </a:spcBef>
              <a:spcAft>
                <a:spcPct val="0"/>
              </a:spcAft>
              <a:defRPr>
                <a:solidFill>
                  <a:schemeClr val="tx1"/>
                </a:solidFill>
                <a:latin typeface="Calibri Light" panose="020F0302020204030204" pitchFamily="34" charset="0"/>
              </a:defRPr>
            </a:lvl6pPr>
            <a:lvl7pPr marL="2971800" indent="-228600" defTabSz="871538" fontAlgn="base">
              <a:spcBef>
                <a:spcPct val="0"/>
              </a:spcBef>
              <a:spcAft>
                <a:spcPct val="0"/>
              </a:spcAft>
              <a:defRPr>
                <a:solidFill>
                  <a:schemeClr val="tx1"/>
                </a:solidFill>
                <a:latin typeface="Calibri Light" panose="020F0302020204030204" pitchFamily="34" charset="0"/>
              </a:defRPr>
            </a:lvl7pPr>
            <a:lvl8pPr marL="3429000" indent="-228600" defTabSz="871538" fontAlgn="base">
              <a:spcBef>
                <a:spcPct val="0"/>
              </a:spcBef>
              <a:spcAft>
                <a:spcPct val="0"/>
              </a:spcAft>
              <a:defRPr>
                <a:solidFill>
                  <a:schemeClr val="tx1"/>
                </a:solidFill>
                <a:latin typeface="Calibri Light" panose="020F0302020204030204" pitchFamily="34" charset="0"/>
              </a:defRPr>
            </a:lvl8pPr>
            <a:lvl9pPr marL="3886200" indent="-228600" defTabSz="871538" fontAlgn="base">
              <a:spcBef>
                <a:spcPct val="0"/>
              </a:spcBef>
              <a:spcAft>
                <a:spcPct val="0"/>
              </a:spcAft>
              <a:defRPr>
                <a:solidFill>
                  <a:schemeClr val="tx1"/>
                </a:solidFill>
                <a:latin typeface="Calibri Light" panose="020F0302020204030204" pitchFamily="34" charset="0"/>
              </a:defRPr>
            </a:lvl9pPr>
          </a:lstStyle>
          <a:p>
            <a:pPr algn="ctr" defTabSz="339245" eaLnBrk="1" hangingPunct="1">
              <a:defRPr/>
            </a:pPr>
            <a:r>
              <a:rPr lang="en-US" altLang="fr-FR" sz="4000" b="1" dirty="0">
                <a:solidFill>
                  <a:schemeClr val="bg1"/>
                </a:solidFill>
                <a:latin typeface="Roboto" pitchFamily="2" charset="0"/>
                <a:ea typeface="Roboto" pitchFamily="2" charset="0"/>
              </a:rPr>
              <a:t>Mass Burial site of the Gryphaeas in Upper Cretaceous sedimentary cover of the Khrami massif, Lesser Caucasus, Georgia</a:t>
            </a:r>
          </a:p>
        </p:txBody>
      </p:sp>
      <p:sp>
        <p:nvSpPr>
          <p:cNvPr id="2052" name="Rectangle 2034">
            <a:extLst>
              <a:ext uri="{FF2B5EF4-FFF2-40B4-BE49-F238E27FC236}">
                <a16:creationId xmlns:a16="http://schemas.microsoft.com/office/drawing/2014/main" id="{BA044047-153B-4845-AAEB-024FF4973EB4}"/>
              </a:ext>
            </a:extLst>
          </p:cNvPr>
          <p:cNvSpPr>
            <a:spLocks noChangeArrowheads="1"/>
          </p:cNvSpPr>
          <p:nvPr/>
        </p:nvSpPr>
        <p:spPr bwMode="auto">
          <a:xfrm>
            <a:off x="3733800" y="1131401"/>
            <a:ext cx="28346400" cy="22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076" tIns="27076" rIns="27076" bIns="27076"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defTabSz="328387" eaLnBrk="1" fontAlgn="auto" hangingPunct="1">
              <a:spcBef>
                <a:spcPts val="0"/>
              </a:spcBef>
              <a:spcAft>
                <a:spcPts val="0"/>
              </a:spcAft>
              <a:defRPr/>
            </a:pPr>
            <a:r>
              <a:rPr lang="en-US" altLang="fr-FR" sz="2500" dirty="0">
                <a:solidFill>
                  <a:schemeClr val="tx2">
                    <a:lumMod val="20000"/>
                    <a:lumOff val="80000"/>
                  </a:schemeClr>
                </a:solidFill>
                <a:latin typeface="+mj-lt"/>
              </a:rPr>
              <a:t>Irakli Gamkrelidze (1), Avtandil Okrostsvaridze (2), Mevlud Sharikadze (3) Daniel Tormey (4), Giorgi Boichenko (2), Salome Gogoladze (2), Rabi Gabrielashvili (2)</a:t>
            </a:r>
            <a:br>
              <a:rPr lang="en-US" altLang="fr-FR" sz="2500" dirty="0">
                <a:solidFill>
                  <a:schemeClr val="tx2">
                    <a:lumMod val="20000"/>
                    <a:lumOff val="80000"/>
                  </a:schemeClr>
                </a:solidFill>
                <a:latin typeface="+mj-lt"/>
              </a:rPr>
            </a:br>
            <a:br>
              <a:rPr lang="en-US" altLang="fr-FR" sz="2500" dirty="0">
                <a:solidFill>
                  <a:schemeClr val="tx2">
                    <a:lumMod val="20000"/>
                    <a:lumOff val="80000"/>
                  </a:schemeClr>
                </a:solidFill>
                <a:latin typeface="+mj-lt"/>
              </a:rPr>
            </a:br>
            <a:r>
              <a:rPr lang="en-US" altLang="fr-FR" sz="2500" dirty="0">
                <a:solidFill>
                  <a:schemeClr val="tx2">
                    <a:lumMod val="20000"/>
                    <a:lumOff val="80000"/>
                  </a:schemeClr>
                </a:solidFill>
                <a:latin typeface="+mj-lt"/>
              </a:rPr>
              <a:t>(1) Tbilisi State University, Al. Janelidze Institute of Geology, Georgia</a:t>
            </a:r>
            <a:r>
              <a:rPr lang="ka-GE" altLang="fr-FR" sz="2500" dirty="0">
                <a:solidFill>
                  <a:schemeClr val="tx2">
                    <a:lumMod val="20000"/>
                    <a:lumOff val="80000"/>
                  </a:schemeClr>
                </a:solidFill>
                <a:latin typeface="+mj-lt"/>
              </a:rPr>
              <a:t>;</a:t>
            </a:r>
            <a:r>
              <a:rPr lang="en-US" altLang="fr-FR" sz="2500" dirty="0">
                <a:solidFill>
                  <a:schemeClr val="tx2">
                    <a:lumMod val="20000"/>
                    <a:lumOff val="80000"/>
                  </a:schemeClr>
                </a:solidFill>
                <a:latin typeface="+mj-lt"/>
              </a:rPr>
              <a:t> (2) Ilia State University, Institute of Earth Sciences, Georgia</a:t>
            </a:r>
            <a:r>
              <a:rPr lang="ka-GE" altLang="fr-FR" sz="2500" dirty="0">
                <a:solidFill>
                  <a:schemeClr val="tx2">
                    <a:lumMod val="20000"/>
                    <a:lumOff val="80000"/>
                  </a:schemeClr>
                </a:solidFill>
                <a:latin typeface="+mj-lt"/>
              </a:rPr>
              <a:t>;</a:t>
            </a:r>
            <a:r>
              <a:rPr lang="en-US" altLang="fr-FR" sz="2500" dirty="0">
                <a:solidFill>
                  <a:schemeClr val="tx2">
                    <a:lumMod val="20000"/>
                    <a:lumOff val="80000"/>
                  </a:schemeClr>
                </a:solidFill>
                <a:latin typeface="+mj-lt"/>
              </a:rPr>
              <a:t> </a:t>
            </a:r>
          </a:p>
          <a:p>
            <a:pPr algn="ctr" defTabSz="328387" eaLnBrk="1" fontAlgn="auto" hangingPunct="1">
              <a:spcBef>
                <a:spcPts val="0"/>
              </a:spcBef>
              <a:spcAft>
                <a:spcPts val="0"/>
              </a:spcAft>
              <a:defRPr/>
            </a:pPr>
            <a:r>
              <a:rPr lang="en-US" altLang="fr-FR" sz="2500" dirty="0">
                <a:solidFill>
                  <a:schemeClr val="tx2">
                    <a:lumMod val="20000"/>
                    <a:lumOff val="80000"/>
                  </a:schemeClr>
                </a:solidFill>
                <a:latin typeface="+mj-lt"/>
              </a:rPr>
              <a:t>(3) Georgian Technical University, Faculty of Geology and Mines, Georgia</a:t>
            </a:r>
            <a:r>
              <a:rPr lang="ka-GE" altLang="fr-FR" sz="2500" dirty="0">
                <a:solidFill>
                  <a:schemeClr val="tx2">
                    <a:lumMod val="20000"/>
                    <a:lumOff val="80000"/>
                  </a:schemeClr>
                </a:solidFill>
                <a:latin typeface="+mj-lt"/>
              </a:rPr>
              <a:t>;</a:t>
            </a:r>
            <a:r>
              <a:rPr lang="en-US" altLang="fr-FR" sz="2500" dirty="0">
                <a:solidFill>
                  <a:schemeClr val="tx2">
                    <a:lumMod val="20000"/>
                    <a:lumOff val="80000"/>
                  </a:schemeClr>
                </a:solidFill>
                <a:latin typeface="+mj-lt"/>
              </a:rPr>
              <a:t> (4) </a:t>
            </a:r>
            <a:r>
              <a:rPr lang="fr-FR" altLang="fr-FR" sz="2500" dirty="0">
                <a:solidFill>
                  <a:schemeClr val="tx2">
                    <a:lumMod val="20000"/>
                    <a:lumOff val="80000"/>
                  </a:schemeClr>
                </a:solidFill>
                <a:latin typeface="+mj-lt"/>
              </a:rPr>
              <a:t>Catalyst Environmental Solutions, Santa Monica, USA</a:t>
            </a:r>
            <a:br>
              <a:rPr lang="en-US" altLang="fr-FR" sz="2500" dirty="0">
                <a:solidFill>
                  <a:schemeClr val="tx2">
                    <a:lumMod val="20000"/>
                    <a:lumOff val="80000"/>
                  </a:schemeClr>
                </a:solidFill>
                <a:latin typeface="+mj-lt"/>
              </a:rPr>
            </a:br>
            <a:endParaRPr lang="en-US" altLang="fr-FR" sz="2500" dirty="0">
              <a:solidFill>
                <a:schemeClr val="tx2">
                  <a:lumMod val="20000"/>
                  <a:lumOff val="80000"/>
                </a:schemeClr>
              </a:solidFill>
              <a:latin typeface="+mj-lt"/>
            </a:endParaRPr>
          </a:p>
          <a:p>
            <a:pPr algn="ctr" defTabSz="328387" eaLnBrk="1" fontAlgn="auto" hangingPunct="1">
              <a:spcBef>
                <a:spcPts val="0"/>
              </a:spcBef>
              <a:spcAft>
                <a:spcPts val="0"/>
              </a:spcAft>
              <a:defRPr/>
            </a:pPr>
            <a:r>
              <a:rPr lang="en-US" altLang="fr-FR" b="1" dirty="0">
                <a:solidFill>
                  <a:srgbClr val="FFC000"/>
                </a:solidFill>
                <a:latin typeface="+mj-lt"/>
              </a:rPr>
              <a:t> corresponding author: salome.gogoladze@iliauni.edu.ge</a:t>
            </a:r>
          </a:p>
        </p:txBody>
      </p:sp>
      <p:sp>
        <p:nvSpPr>
          <p:cNvPr id="47" name="ZoneTexte 9">
            <a:extLst>
              <a:ext uri="{FF2B5EF4-FFF2-40B4-BE49-F238E27FC236}">
                <a16:creationId xmlns:a16="http://schemas.microsoft.com/office/drawing/2014/main" id="{5852BA33-0E57-44A6-96FC-FA9509215C7C}"/>
              </a:ext>
            </a:extLst>
          </p:cNvPr>
          <p:cNvSpPr txBox="1">
            <a:spLocks noChangeArrowheads="1"/>
          </p:cNvSpPr>
          <p:nvPr/>
        </p:nvSpPr>
        <p:spPr bwMode="auto">
          <a:xfrm rot="1009179">
            <a:off x="697904" y="556150"/>
            <a:ext cx="13644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871538" fontAlgn="base">
              <a:spcBef>
                <a:spcPct val="0"/>
              </a:spcBef>
              <a:spcAft>
                <a:spcPct val="0"/>
              </a:spcAft>
              <a:defRPr>
                <a:solidFill>
                  <a:schemeClr val="tx1"/>
                </a:solidFill>
                <a:latin typeface="Calibri Light" panose="020F0302020204030204" pitchFamily="34" charset="0"/>
              </a:defRPr>
            </a:lvl6pPr>
            <a:lvl7pPr marL="2971800" indent="-228600" defTabSz="871538" fontAlgn="base">
              <a:spcBef>
                <a:spcPct val="0"/>
              </a:spcBef>
              <a:spcAft>
                <a:spcPct val="0"/>
              </a:spcAft>
              <a:defRPr>
                <a:solidFill>
                  <a:schemeClr val="tx1"/>
                </a:solidFill>
                <a:latin typeface="Calibri Light" panose="020F0302020204030204" pitchFamily="34" charset="0"/>
              </a:defRPr>
            </a:lvl7pPr>
            <a:lvl8pPr marL="3429000" indent="-228600" defTabSz="871538" fontAlgn="base">
              <a:spcBef>
                <a:spcPct val="0"/>
              </a:spcBef>
              <a:spcAft>
                <a:spcPct val="0"/>
              </a:spcAft>
              <a:defRPr>
                <a:solidFill>
                  <a:schemeClr val="tx1"/>
                </a:solidFill>
                <a:latin typeface="Calibri Light" panose="020F0302020204030204" pitchFamily="34" charset="0"/>
              </a:defRPr>
            </a:lvl8pPr>
            <a:lvl9pPr marL="3886200" indent="-228600" defTabSz="871538" fontAlgn="base">
              <a:spcBef>
                <a:spcPct val="0"/>
              </a:spcBef>
              <a:spcAft>
                <a:spcPct val="0"/>
              </a:spcAft>
              <a:defRPr>
                <a:solidFill>
                  <a:schemeClr val="tx1"/>
                </a:solidFill>
                <a:latin typeface="Calibri Light" panose="020F0302020204030204" pitchFamily="34" charset="0"/>
              </a:defRPr>
            </a:lvl9pPr>
          </a:lstStyle>
          <a:p>
            <a:pPr defTabSz="339245" eaLnBrk="1" hangingPunct="1">
              <a:defRPr/>
            </a:pPr>
            <a:r>
              <a:rPr lang="fr-FR" altLang="fr-FR" sz="4000" b="1" dirty="0">
                <a:solidFill>
                  <a:srgbClr val="F2F2F2"/>
                </a:solidFill>
                <a:latin typeface="Roboto" pitchFamily="2" charset="0"/>
                <a:ea typeface="Roboto" pitchFamily="2" charset="0"/>
              </a:rPr>
              <a:t>1049</a:t>
            </a:r>
          </a:p>
        </p:txBody>
      </p:sp>
      <p:sp>
        <p:nvSpPr>
          <p:cNvPr id="5" name="Rectangle à coins arrondis 4"/>
          <p:cNvSpPr/>
          <p:nvPr/>
        </p:nvSpPr>
        <p:spPr>
          <a:xfrm>
            <a:off x="429396" y="3810630"/>
            <a:ext cx="18060373" cy="6561890"/>
          </a:xfrm>
          <a:prstGeom prst="roundRect">
            <a:avLst/>
          </a:prstGeom>
          <a:noFill/>
          <a:ln w="76200">
            <a:solidFill>
              <a:schemeClr val="accent3">
                <a:lumMod val="60000"/>
                <a:lumOff val="40000"/>
              </a:schemeClr>
            </a:solidFill>
            <a:miter lim="800000"/>
            <a:headEnd/>
            <a:tailEnd/>
          </a:ln>
          <a:effectLst>
            <a:softEdge rad="76200"/>
          </a:effectLst>
        </p:spPr>
        <p:txBody>
          <a:bodyPr wrap="none" lIns="34387" tIns="17194" rIns="34387" bIns="17194" anchor="ctr"/>
          <a:lstStyle/>
          <a:p>
            <a:pPr defTabSz="339245" eaLnBrk="1" hangingPunct="1"/>
            <a:endParaRPr lang="fr-FR" sz="752" dirty="0" err="1">
              <a:solidFill>
                <a:srgbClr val="ECF8F7"/>
              </a:solidFill>
              <a:latin typeface="+mj-lt"/>
            </a:endParaRPr>
          </a:p>
        </p:txBody>
      </p:sp>
      <p:sp>
        <p:nvSpPr>
          <p:cNvPr id="37" name="Text Box 2036">
            <a:extLst>
              <a:ext uri="{FF2B5EF4-FFF2-40B4-BE49-F238E27FC236}">
                <a16:creationId xmlns:a16="http://schemas.microsoft.com/office/drawing/2014/main" id="{67C09688-0D8D-42AE-8C43-66E4429EEF3C}"/>
              </a:ext>
            </a:extLst>
          </p:cNvPr>
          <p:cNvSpPr txBox="1">
            <a:spLocks noChangeArrowheads="1"/>
          </p:cNvSpPr>
          <p:nvPr/>
        </p:nvSpPr>
        <p:spPr bwMode="auto">
          <a:xfrm>
            <a:off x="8304621" y="3716010"/>
            <a:ext cx="11342986" cy="1632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16000" tIns="216000" rIns="216000" bIns="27076" numCol="1" spcCol="0" rtlCol="0" anchor="t" anchorCtr="0">
            <a:noAutofit/>
          </a:bodyPr>
          <a:lstStyle>
            <a:lvl1pPr defTabSz="915988">
              <a:defRPr sz="2400">
                <a:solidFill>
                  <a:schemeClr val="tx1"/>
                </a:solidFill>
                <a:latin typeface="Times New Roman" pitchFamily="18" charset="0"/>
              </a:defRPr>
            </a:lvl1pPr>
            <a:lvl2pPr marL="458788" defTabSz="915988">
              <a:defRPr sz="2400">
                <a:solidFill>
                  <a:schemeClr val="tx1"/>
                </a:solidFill>
                <a:latin typeface="Times New Roman" pitchFamily="18" charset="0"/>
              </a:defRPr>
            </a:lvl2pPr>
            <a:lvl3pPr marL="915988" defTabSz="915988">
              <a:defRPr sz="2400">
                <a:solidFill>
                  <a:schemeClr val="tx1"/>
                </a:solidFill>
                <a:latin typeface="Times New Roman" pitchFamily="18" charset="0"/>
              </a:defRPr>
            </a:lvl3pPr>
            <a:lvl4pPr marL="1373188" defTabSz="915988">
              <a:defRPr sz="2400">
                <a:solidFill>
                  <a:schemeClr val="tx1"/>
                </a:solidFill>
                <a:latin typeface="Times New Roman" pitchFamily="18" charset="0"/>
              </a:defRPr>
            </a:lvl4pPr>
            <a:lvl5pPr marL="1831975" defTabSz="915988">
              <a:defRPr sz="2400">
                <a:solidFill>
                  <a:schemeClr val="tx1"/>
                </a:solidFill>
                <a:latin typeface="Times New Roman" pitchFamily="18" charset="0"/>
              </a:defRPr>
            </a:lvl5pPr>
            <a:lvl6pPr marL="2289175" defTabSz="915988" eaLnBrk="0" fontAlgn="base" hangingPunct="0">
              <a:spcBef>
                <a:spcPct val="0"/>
              </a:spcBef>
              <a:spcAft>
                <a:spcPct val="0"/>
              </a:spcAft>
              <a:defRPr sz="2400">
                <a:solidFill>
                  <a:schemeClr val="tx1"/>
                </a:solidFill>
                <a:latin typeface="Times New Roman" pitchFamily="18" charset="0"/>
              </a:defRPr>
            </a:lvl6pPr>
            <a:lvl7pPr marL="2746375" defTabSz="915988" eaLnBrk="0" fontAlgn="base" hangingPunct="0">
              <a:spcBef>
                <a:spcPct val="0"/>
              </a:spcBef>
              <a:spcAft>
                <a:spcPct val="0"/>
              </a:spcAft>
              <a:defRPr sz="2400">
                <a:solidFill>
                  <a:schemeClr val="tx1"/>
                </a:solidFill>
                <a:latin typeface="Times New Roman" pitchFamily="18" charset="0"/>
              </a:defRPr>
            </a:lvl7pPr>
            <a:lvl8pPr marL="3203575" defTabSz="915988" eaLnBrk="0" fontAlgn="base" hangingPunct="0">
              <a:spcBef>
                <a:spcPct val="0"/>
              </a:spcBef>
              <a:spcAft>
                <a:spcPct val="0"/>
              </a:spcAft>
              <a:defRPr sz="2400">
                <a:solidFill>
                  <a:schemeClr val="tx1"/>
                </a:solidFill>
                <a:latin typeface="Times New Roman" pitchFamily="18" charset="0"/>
              </a:defRPr>
            </a:lvl8pPr>
            <a:lvl9pPr marL="3660775" defTabSz="915988" eaLnBrk="0" fontAlgn="base" hangingPunct="0">
              <a:spcBef>
                <a:spcPct val="0"/>
              </a:spcBef>
              <a:spcAft>
                <a:spcPct val="0"/>
              </a:spcAft>
              <a:defRPr sz="2400">
                <a:solidFill>
                  <a:schemeClr val="tx1"/>
                </a:solidFill>
                <a:latin typeface="Times New Roman" pitchFamily="18" charset="0"/>
              </a:defRPr>
            </a:lvl9pPr>
          </a:lstStyle>
          <a:p>
            <a:pPr algn="just"/>
            <a:r>
              <a:rPr lang="en-US" sz="3000" b="1" dirty="0">
                <a:solidFill>
                  <a:srgbClr val="0070C0"/>
                </a:solidFill>
                <a:effectLst>
                  <a:outerShdw blurRad="38100" dist="38100" dir="2700000" algn="tl">
                    <a:srgbClr val="C0C0C0"/>
                  </a:outerShdw>
                </a:effectLst>
                <a:latin typeface="Roboto" pitchFamily="2" charset="0"/>
                <a:ea typeface="Roboto" pitchFamily="2" charset="0"/>
              </a:rPr>
              <a:t>Kldeisi  Gryphaeas mass burial site</a:t>
            </a: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altLang="fr-FR" sz="2500" dirty="0">
              <a:solidFill>
                <a:srgbClr val="002060"/>
              </a:solidFill>
              <a:latin typeface="+mj-lt"/>
              <a:cs typeface="Times New Roman" panose="02020603050405020304" pitchFamily="18" charset="0"/>
            </a:endParaRPr>
          </a:p>
          <a:p>
            <a:pPr algn="just"/>
            <a:endParaRPr lang="en-US" sz="2800" b="1" dirty="0">
              <a:solidFill>
                <a:srgbClr val="0070C0"/>
              </a:solidFill>
              <a:effectLst>
                <a:outerShdw blurRad="38100" dist="38100" dir="2700000" algn="tl">
                  <a:srgbClr val="C0C0C0"/>
                </a:outerShdw>
              </a:effectLst>
              <a:latin typeface="Roboto" pitchFamily="2" charset="0"/>
              <a:ea typeface="Roboto" pitchFamily="2" charset="0"/>
            </a:endParaRPr>
          </a:p>
          <a:p>
            <a:pPr algn="just"/>
            <a:endParaRPr lang="en-US" altLang="fr-FR" sz="2500" dirty="0">
              <a:solidFill>
                <a:srgbClr val="002060"/>
              </a:solidFill>
              <a:latin typeface="+mj-lt"/>
              <a:cs typeface="Times New Roman" panose="02020603050405020304" pitchFamily="18" charset="0"/>
            </a:endParaRPr>
          </a:p>
          <a:p>
            <a:pPr algn="just"/>
            <a:endParaRPr lang="en-US" altLang="fr-FR" sz="2500" dirty="0">
              <a:solidFill>
                <a:srgbClr val="002060"/>
              </a:solidFill>
              <a:latin typeface="+mj-lt"/>
              <a:cs typeface="Times New Roman" panose="02020603050405020304" pitchFamily="18" charset="0"/>
            </a:endParaRPr>
          </a:p>
          <a:p>
            <a:pPr algn="just"/>
            <a:endParaRPr lang="en-US" altLang="fr-FR" sz="2500" dirty="0">
              <a:solidFill>
                <a:srgbClr val="002060"/>
              </a:solidFill>
              <a:latin typeface="+mj-lt"/>
              <a:cs typeface="Times New Roman" panose="02020603050405020304" pitchFamily="18" charset="0"/>
            </a:endParaRPr>
          </a:p>
          <a:p>
            <a:pPr algn="just"/>
            <a:br>
              <a:rPr lang="en-US" altLang="fr-FR" sz="2500" dirty="0">
                <a:solidFill>
                  <a:srgbClr val="002060"/>
                </a:solidFill>
                <a:latin typeface="+mj-lt"/>
                <a:cs typeface="Times New Roman" panose="02020603050405020304" pitchFamily="18" charset="0"/>
              </a:rPr>
            </a:br>
            <a:endParaRPr lang="en-US" altLang="fr-FR" sz="2500" dirty="0">
              <a:solidFill>
                <a:srgbClr val="002060"/>
              </a:solidFill>
              <a:latin typeface="+mj-lt"/>
              <a:cs typeface="Times New Roman" panose="02020603050405020304" pitchFamily="18" charset="0"/>
            </a:endParaRPr>
          </a:p>
          <a:p>
            <a:pPr algn="just"/>
            <a:endParaRPr lang="en-US" sz="2500" dirty="0">
              <a:solidFill>
                <a:srgbClr val="002060"/>
              </a:solidFill>
              <a:latin typeface="+mj-lt"/>
              <a:cs typeface="Times New Roman" panose="02020603050405020304" pitchFamily="18" charset="0"/>
            </a:endParaRPr>
          </a:p>
          <a:p>
            <a:pPr algn="just"/>
            <a:endParaRPr lang="en-US" sz="2500" dirty="0">
              <a:solidFill>
                <a:srgbClr val="002060"/>
              </a:solidFill>
              <a:latin typeface="+mj-lt"/>
              <a:cs typeface="Times New Roman" panose="02020603050405020304" pitchFamily="18" charset="0"/>
            </a:endParaRPr>
          </a:p>
          <a:p>
            <a:pPr algn="just"/>
            <a:endParaRPr lang="en-US" sz="1600" dirty="0">
              <a:solidFill>
                <a:srgbClr val="002060"/>
              </a:solidFill>
              <a:latin typeface="+mj-lt"/>
              <a:cs typeface="Times New Roman" panose="02020603050405020304" pitchFamily="18" charset="0"/>
            </a:endParaRPr>
          </a:p>
          <a:p>
            <a:pPr algn="just"/>
            <a:r>
              <a:rPr lang="en-US" sz="3000" b="1" dirty="0" err="1">
                <a:solidFill>
                  <a:srgbClr val="0070C0"/>
                </a:solidFill>
                <a:effectLst>
                  <a:outerShdw blurRad="38100" dist="38100" dir="2700000" algn="tl">
                    <a:srgbClr val="C0C0C0"/>
                  </a:outerShdw>
                </a:effectLst>
                <a:latin typeface="Roboto" pitchFamily="2" charset="0"/>
                <a:ea typeface="Roboto" pitchFamily="2" charset="0"/>
              </a:rPr>
              <a:t>Aknowledgement</a:t>
            </a:r>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a:p>
            <a:pPr algn="just"/>
            <a:r>
              <a:rPr lang="en-US" altLang="fr-FR" sz="3000" dirty="0">
                <a:solidFill>
                  <a:srgbClr val="002060"/>
                </a:solidFill>
                <a:latin typeface="+mj-lt"/>
                <a:cs typeface="Times New Roman" panose="02020603050405020304" pitchFamily="18" charset="0"/>
              </a:rPr>
              <a:t>•This research was supported by the Shota Rustaveli National Science Foundation of Georgia (SRNSFG) [grant #FR-21-10905];</a:t>
            </a:r>
          </a:p>
          <a:p>
            <a:pPr algn="just"/>
            <a:r>
              <a:rPr lang="en-US" altLang="fr-FR" sz="3000" dirty="0">
                <a:solidFill>
                  <a:srgbClr val="002060"/>
                </a:solidFill>
                <a:latin typeface="+mj-lt"/>
                <a:cs typeface="Times New Roman" panose="02020603050405020304" pitchFamily="18" charset="0"/>
              </a:rPr>
              <a:t>• This research was supported by the Institute of Earth Sciences and National Seismic Monitoring Centre of Georgia.</a:t>
            </a:r>
            <a:endParaRPr lang="en-US" sz="3000" b="1" dirty="0">
              <a:solidFill>
                <a:srgbClr val="0070C0"/>
              </a:solidFill>
              <a:effectLst>
                <a:outerShdw blurRad="38100" dist="38100" dir="2700000" algn="tl">
                  <a:srgbClr val="C0C0C0"/>
                </a:outerShdw>
              </a:effectLst>
              <a:latin typeface="Roboto" pitchFamily="2" charset="0"/>
              <a:ea typeface="Roboto" pitchFamily="2" charset="0"/>
            </a:endParaRPr>
          </a:p>
        </p:txBody>
      </p:sp>
      <p:sp>
        <p:nvSpPr>
          <p:cNvPr id="40" name="Text Box 2036">
            <a:extLst>
              <a:ext uri="{FF2B5EF4-FFF2-40B4-BE49-F238E27FC236}">
                <a16:creationId xmlns:a16="http://schemas.microsoft.com/office/drawing/2014/main" id="{67C09688-0D8D-42AE-8C43-66E4429EEF3C}"/>
              </a:ext>
            </a:extLst>
          </p:cNvPr>
          <p:cNvSpPr txBox="1">
            <a:spLocks noChangeArrowheads="1"/>
          </p:cNvSpPr>
          <p:nvPr/>
        </p:nvSpPr>
        <p:spPr bwMode="auto">
          <a:xfrm>
            <a:off x="19529165" y="3716010"/>
            <a:ext cx="8741104" cy="1121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16000" tIns="216000" rIns="216000" bIns="27076" numCol="1" spcCol="0" rtlCol="0" anchor="t" anchorCtr="0">
            <a:noAutofit/>
          </a:bodyPr>
          <a:lstStyle>
            <a:lvl1pPr defTabSz="915988">
              <a:defRPr sz="2400">
                <a:solidFill>
                  <a:schemeClr val="tx1"/>
                </a:solidFill>
                <a:latin typeface="Times New Roman" pitchFamily="18" charset="0"/>
              </a:defRPr>
            </a:lvl1pPr>
            <a:lvl2pPr marL="458788" defTabSz="915988">
              <a:defRPr sz="2400">
                <a:solidFill>
                  <a:schemeClr val="tx1"/>
                </a:solidFill>
                <a:latin typeface="Times New Roman" pitchFamily="18" charset="0"/>
              </a:defRPr>
            </a:lvl2pPr>
            <a:lvl3pPr marL="915988" defTabSz="915988">
              <a:defRPr sz="2400">
                <a:solidFill>
                  <a:schemeClr val="tx1"/>
                </a:solidFill>
                <a:latin typeface="Times New Roman" pitchFamily="18" charset="0"/>
              </a:defRPr>
            </a:lvl3pPr>
            <a:lvl4pPr marL="1373188" defTabSz="915988">
              <a:defRPr sz="2400">
                <a:solidFill>
                  <a:schemeClr val="tx1"/>
                </a:solidFill>
                <a:latin typeface="Times New Roman" pitchFamily="18" charset="0"/>
              </a:defRPr>
            </a:lvl4pPr>
            <a:lvl5pPr marL="1831975" defTabSz="915988">
              <a:defRPr sz="2400">
                <a:solidFill>
                  <a:schemeClr val="tx1"/>
                </a:solidFill>
                <a:latin typeface="Times New Roman" pitchFamily="18" charset="0"/>
              </a:defRPr>
            </a:lvl5pPr>
            <a:lvl6pPr marL="2289175" defTabSz="915988" eaLnBrk="0" fontAlgn="base" hangingPunct="0">
              <a:spcBef>
                <a:spcPct val="0"/>
              </a:spcBef>
              <a:spcAft>
                <a:spcPct val="0"/>
              </a:spcAft>
              <a:defRPr sz="2400">
                <a:solidFill>
                  <a:schemeClr val="tx1"/>
                </a:solidFill>
                <a:latin typeface="Times New Roman" pitchFamily="18" charset="0"/>
              </a:defRPr>
            </a:lvl6pPr>
            <a:lvl7pPr marL="2746375" defTabSz="915988" eaLnBrk="0" fontAlgn="base" hangingPunct="0">
              <a:spcBef>
                <a:spcPct val="0"/>
              </a:spcBef>
              <a:spcAft>
                <a:spcPct val="0"/>
              </a:spcAft>
              <a:defRPr sz="2400">
                <a:solidFill>
                  <a:schemeClr val="tx1"/>
                </a:solidFill>
                <a:latin typeface="Times New Roman" pitchFamily="18" charset="0"/>
              </a:defRPr>
            </a:lvl7pPr>
            <a:lvl8pPr marL="3203575" defTabSz="915988" eaLnBrk="0" fontAlgn="base" hangingPunct="0">
              <a:spcBef>
                <a:spcPct val="0"/>
              </a:spcBef>
              <a:spcAft>
                <a:spcPct val="0"/>
              </a:spcAft>
              <a:defRPr sz="2400">
                <a:solidFill>
                  <a:schemeClr val="tx1"/>
                </a:solidFill>
                <a:latin typeface="Times New Roman" pitchFamily="18" charset="0"/>
              </a:defRPr>
            </a:lvl8pPr>
            <a:lvl9pPr marL="3660775" defTabSz="915988" eaLnBrk="0" fontAlgn="base" hangingPunct="0">
              <a:spcBef>
                <a:spcPct val="0"/>
              </a:spcBef>
              <a:spcAft>
                <a:spcPct val="0"/>
              </a:spcAft>
              <a:defRPr sz="2400">
                <a:solidFill>
                  <a:schemeClr val="tx1"/>
                </a:solidFill>
                <a:latin typeface="Times New Roman" pitchFamily="18" charset="0"/>
              </a:defRPr>
            </a:lvl9pPr>
          </a:lstStyle>
          <a:p>
            <a:pPr algn="just"/>
            <a:r>
              <a:rPr lang="en-US" sz="3000" b="1" dirty="0">
                <a:solidFill>
                  <a:srgbClr val="0070C0"/>
                </a:solidFill>
                <a:effectLst>
                  <a:outerShdw blurRad="38100" dist="38100" dir="2700000" algn="tl">
                    <a:srgbClr val="C0C0C0"/>
                  </a:outerShdw>
                </a:effectLst>
                <a:latin typeface="Roboto" pitchFamily="2" charset="0"/>
                <a:ea typeface="Roboto" pitchFamily="2" charset="0"/>
              </a:rPr>
              <a:t>Results </a:t>
            </a:r>
          </a:p>
          <a:p>
            <a:pPr algn="just">
              <a:lnSpc>
                <a:spcPct val="110000"/>
              </a:lnSpc>
            </a:pPr>
            <a:r>
              <a:rPr lang="en-US" altLang="fr-FR" sz="3000" dirty="0">
                <a:solidFill>
                  <a:srgbClr val="002060"/>
                </a:solidFill>
                <a:latin typeface="+mj-lt"/>
                <a:cs typeface="Times New Roman" panose="02020603050405020304" pitchFamily="18" charset="0"/>
              </a:rPr>
              <a:t>Paleontological research has shown that the fossilized mollusks are identified as Gryphaeas and belong to the class of Bivalvia in the Gryphaeidae family (Fig. 3). They are shallow-water, warm-water mollusks, and they existed from the Triassic to the middle Paleogene period, but are mostly restricted to the Triassic and Jurassic. It should be noted that this mollusk is known as 'devil's toenails’ [4]. </a:t>
            </a: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endParaRPr lang="en-US" altLang="fr-FR" sz="3000" dirty="0">
              <a:solidFill>
                <a:srgbClr val="002060"/>
              </a:solidFill>
              <a:latin typeface="+mj-lt"/>
              <a:cs typeface="Times New Roman" panose="02020603050405020304" pitchFamily="18" charset="0"/>
            </a:endParaRPr>
          </a:p>
          <a:p>
            <a:pPr algn="just">
              <a:lnSpc>
                <a:spcPct val="110000"/>
              </a:lnSpc>
            </a:pPr>
            <a:r>
              <a:rPr lang="en-US" altLang="fr-FR" sz="3000" dirty="0">
                <a:solidFill>
                  <a:srgbClr val="002060"/>
                </a:solidFill>
                <a:latin typeface="+mj-lt"/>
                <a:cs typeface="Times New Roman" panose="02020603050405020304" pitchFamily="18" charset="0"/>
              </a:rPr>
              <a:t>The Kldeisi site volcanic layer consists of dark-colored, massive, homogeneous rocks interspersed with calcite veins. A geochemical study of these rocks showed that they were the product of a basaltic magma but were enriched with </a:t>
            </a:r>
            <a:r>
              <a:rPr lang="en-US" altLang="fr-FR" sz="3000" dirty="0" err="1">
                <a:solidFill>
                  <a:srgbClr val="002060"/>
                </a:solidFill>
                <a:latin typeface="+mj-lt"/>
                <a:cs typeface="Times New Roman" panose="02020603050405020304" pitchFamily="18" charset="0"/>
              </a:rPr>
              <a:t>CaO</a:t>
            </a:r>
            <a:r>
              <a:rPr lang="en-US" altLang="fr-FR" sz="3000" dirty="0">
                <a:solidFill>
                  <a:srgbClr val="002060"/>
                </a:solidFill>
                <a:latin typeface="+mj-lt"/>
                <a:cs typeface="Times New Roman" panose="02020603050405020304" pitchFamily="18" charset="0"/>
              </a:rPr>
              <a:t>. </a:t>
            </a:r>
            <a:br>
              <a:rPr lang="en-US" altLang="fr-FR" sz="2500" dirty="0">
                <a:solidFill>
                  <a:srgbClr val="002060"/>
                </a:solidFill>
                <a:latin typeface="+mj-lt"/>
                <a:cs typeface="Times New Roman" panose="02020603050405020304" pitchFamily="18" charset="0"/>
              </a:rPr>
            </a:br>
            <a:endParaRPr lang="en-US" sz="2500" dirty="0">
              <a:solidFill>
                <a:srgbClr val="002060"/>
              </a:solidFill>
              <a:latin typeface="+mj-lt"/>
              <a:cs typeface="Times New Roman" panose="02020603050405020304" pitchFamily="18" charset="0"/>
            </a:endParaRPr>
          </a:p>
        </p:txBody>
      </p:sp>
      <p:sp>
        <p:nvSpPr>
          <p:cNvPr id="41" name="Text Box 2797">
            <a:extLst>
              <a:ext uri="{FF2B5EF4-FFF2-40B4-BE49-F238E27FC236}">
                <a16:creationId xmlns:a16="http://schemas.microsoft.com/office/drawing/2014/main" id="{7B9FEF29-F8E2-4FDE-B87B-3279661185D3}"/>
              </a:ext>
            </a:extLst>
          </p:cNvPr>
          <p:cNvSpPr txBox="1">
            <a:spLocks noChangeArrowheads="1"/>
          </p:cNvSpPr>
          <p:nvPr/>
        </p:nvSpPr>
        <p:spPr bwMode="auto">
          <a:xfrm>
            <a:off x="8259699" y="16807984"/>
            <a:ext cx="11342986" cy="87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228" tIns="67228" rIns="67228" bIns="67228" anchor="ctr">
            <a:spAutoFit/>
          </a:bodyPr>
          <a:lstStyle>
            <a:lvl1pPr defTabSz="771525">
              <a:defRPr sz="2000">
                <a:solidFill>
                  <a:schemeClr val="tx1"/>
                </a:solidFill>
                <a:latin typeface="Times New Roman" panose="02020603050405020304" pitchFamily="18" charset="0"/>
              </a:defRPr>
            </a:lvl1pPr>
            <a:lvl2pPr marL="742950" indent="-285750" defTabSz="771525">
              <a:defRPr sz="2000">
                <a:solidFill>
                  <a:schemeClr val="tx1"/>
                </a:solidFill>
                <a:latin typeface="Times New Roman" panose="02020603050405020304" pitchFamily="18" charset="0"/>
              </a:defRPr>
            </a:lvl2pPr>
            <a:lvl3pPr marL="1143000" indent="-228600" defTabSz="771525">
              <a:defRPr sz="2000">
                <a:solidFill>
                  <a:schemeClr val="tx1"/>
                </a:solidFill>
                <a:latin typeface="Times New Roman" panose="02020603050405020304" pitchFamily="18" charset="0"/>
              </a:defRPr>
            </a:lvl3pPr>
            <a:lvl4pPr marL="1600200" indent="-228600" defTabSz="771525">
              <a:defRPr sz="2000">
                <a:solidFill>
                  <a:schemeClr val="tx1"/>
                </a:solidFill>
                <a:latin typeface="Times New Roman" panose="02020603050405020304" pitchFamily="18" charset="0"/>
              </a:defRPr>
            </a:lvl4pPr>
            <a:lvl5pPr marL="2057400" indent="-228600" defTabSz="771525">
              <a:defRPr sz="2000">
                <a:solidFill>
                  <a:schemeClr val="tx1"/>
                </a:solidFill>
                <a:latin typeface="Times New Roman" panose="02020603050405020304" pitchFamily="18" charset="0"/>
              </a:defRPr>
            </a:lvl5pPr>
            <a:lvl6pPr marL="2514600" indent="-228600" defTabSz="771525"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771525"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771525"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771525" eaLnBrk="0" fontAlgn="base" hangingPunct="0">
              <a:spcBef>
                <a:spcPct val="0"/>
              </a:spcBef>
              <a:spcAft>
                <a:spcPct val="0"/>
              </a:spcAft>
              <a:defRPr sz="2000">
                <a:solidFill>
                  <a:schemeClr val="tx1"/>
                </a:solidFill>
                <a:latin typeface="Times New Roman" panose="02020603050405020304" pitchFamily="18" charset="0"/>
              </a:defRPr>
            </a:lvl9pPr>
          </a:lstStyle>
          <a:p>
            <a:pPr algn="ctr" defTabSz="915988" eaLnBrk="1" fontAlgn="auto" hangingPunct="1">
              <a:spcBef>
                <a:spcPts val="0"/>
              </a:spcBef>
              <a:spcAft>
                <a:spcPct val="30000"/>
              </a:spcAft>
              <a:buClr>
                <a:srgbClr val="FF0000"/>
              </a:buClr>
              <a:defRPr/>
            </a:pPr>
            <a:r>
              <a:rPr lang="en-US" altLang="fr-FR" sz="2402" b="1" dirty="0">
                <a:solidFill>
                  <a:srgbClr val="0070C0"/>
                </a:solidFill>
                <a:latin typeface="+mj-lt"/>
                <a:cs typeface="Times New Roman" panose="02020603050405020304" pitchFamily="18" charset="0"/>
              </a:rPr>
              <a:t>Fragments of the Kldeisi Gryphaeas mass burial site: a - blocks of rocks built by Gryphaeas and b - close-up of Gryphaeas exposed.</a:t>
            </a:r>
          </a:p>
        </p:txBody>
      </p:sp>
      <p:sp>
        <p:nvSpPr>
          <p:cNvPr id="44" name="Text Box 2797">
            <a:extLst>
              <a:ext uri="{FF2B5EF4-FFF2-40B4-BE49-F238E27FC236}">
                <a16:creationId xmlns:a16="http://schemas.microsoft.com/office/drawing/2014/main" id="{B45CA0E5-2E47-4D9B-9195-41F2E421865F}"/>
              </a:ext>
            </a:extLst>
          </p:cNvPr>
          <p:cNvSpPr txBox="1">
            <a:spLocks noChangeArrowheads="1"/>
          </p:cNvSpPr>
          <p:nvPr/>
        </p:nvSpPr>
        <p:spPr bwMode="auto">
          <a:xfrm>
            <a:off x="8491072" y="7089324"/>
            <a:ext cx="4689816" cy="152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228" tIns="67228" rIns="67228" bIns="67228" anchor="ctr">
            <a:spAutoFit/>
          </a:bodyPr>
          <a:lstStyle>
            <a:lvl1pPr defTabSz="771525">
              <a:defRPr sz="2000">
                <a:solidFill>
                  <a:schemeClr val="tx1"/>
                </a:solidFill>
                <a:latin typeface="Times New Roman" panose="02020603050405020304" pitchFamily="18" charset="0"/>
              </a:defRPr>
            </a:lvl1pPr>
            <a:lvl2pPr marL="742950" indent="-285750" defTabSz="771525">
              <a:defRPr sz="2000">
                <a:solidFill>
                  <a:schemeClr val="tx1"/>
                </a:solidFill>
                <a:latin typeface="Times New Roman" panose="02020603050405020304" pitchFamily="18" charset="0"/>
              </a:defRPr>
            </a:lvl2pPr>
            <a:lvl3pPr marL="1143000" indent="-228600" defTabSz="771525">
              <a:defRPr sz="2000">
                <a:solidFill>
                  <a:schemeClr val="tx1"/>
                </a:solidFill>
                <a:latin typeface="Times New Roman" panose="02020603050405020304" pitchFamily="18" charset="0"/>
              </a:defRPr>
            </a:lvl3pPr>
            <a:lvl4pPr marL="1600200" indent="-228600" defTabSz="771525">
              <a:defRPr sz="2000">
                <a:solidFill>
                  <a:schemeClr val="tx1"/>
                </a:solidFill>
                <a:latin typeface="Times New Roman" panose="02020603050405020304" pitchFamily="18" charset="0"/>
              </a:defRPr>
            </a:lvl4pPr>
            <a:lvl5pPr marL="2057400" indent="-228600" defTabSz="771525">
              <a:defRPr sz="2000">
                <a:solidFill>
                  <a:schemeClr val="tx1"/>
                </a:solidFill>
                <a:latin typeface="Times New Roman" panose="02020603050405020304" pitchFamily="18" charset="0"/>
              </a:defRPr>
            </a:lvl5pPr>
            <a:lvl6pPr marL="2514600" indent="-228600" defTabSz="771525"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771525"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771525"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771525" eaLnBrk="0" fontAlgn="base" hangingPunct="0">
              <a:spcBef>
                <a:spcPct val="0"/>
              </a:spcBef>
              <a:spcAft>
                <a:spcPct val="0"/>
              </a:spcAft>
              <a:defRPr sz="2000">
                <a:solidFill>
                  <a:schemeClr val="tx1"/>
                </a:solidFill>
                <a:latin typeface="Times New Roman" panose="02020603050405020304" pitchFamily="18" charset="0"/>
              </a:defRPr>
            </a:lvl9pPr>
          </a:lstStyle>
          <a:p>
            <a:pPr algn="just"/>
            <a:r>
              <a:rPr lang="en-US" altLang="fr-FR" sz="3000" dirty="0">
                <a:solidFill>
                  <a:srgbClr val="002060"/>
                </a:solidFill>
                <a:latin typeface="+mj-lt"/>
                <a:cs typeface="Times New Roman" panose="02020603050405020304" pitchFamily="18" charset="0"/>
              </a:rPr>
              <a:t>carbonate content (Fig. 3). This layer, in turn, is covered with a deciduous forest.</a:t>
            </a:r>
            <a:endParaRPr lang="en-US" sz="3000" b="1" dirty="0">
              <a:solidFill>
                <a:srgbClr val="0070C0"/>
              </a:solidFill>
              <a:effectLst>
                <a:outerShdw blurRad="38100" dist="38100" dir="2700000" algn="tl">
                  <a:srgbClr val="C0C0C0"/>
                </a:outerShdw>
              </a:effectLst>
              <a:latin typeface="+mj-lt"/>
              <a:ea typeface="Roboto" pitchFamily="2" charset="0"/>
            </a:endParaRPr>
          </a:p>
        </p:txBody>
      </p:sp>
      <p:sp>
        <p:nvSpPr>
          <p:cNvPr id="45" name="Text Box 2036">
            <a:extLst>
              <a:ext uri="{FF2B5EF4-FFF2-40B4-BE49-F238E27FC236}">
                <a16:creationId xmlns:a16="http://schemas.microsoft.com/office/drawing/2014/main" id="{67C09688-0D8D-42AE-8C43-66E4429EEF3C}"/>
              </a:ext>
            </a:extLst>
          </p:cNvPr>
          <p:cNvSpPr txBox="1">
            <a:spLocks noChangeArrowheads="1"/>
          </p:cNvSpPr>
          <p:nvPr/>
        </p:nvSpPr>
        <p:spPr bwMode="auto">
          <a:xfrm>
            <a:off x="137216" y="3755557"/>
            <a:ext cx="8122483" cy="1651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16000" tIns="216000" rIns="216000" bIns="27076" numCol="1" spcCol="0" rtlCol="0" anchor="t" anchorCtr="0">
            <a:noAutofit/>
          </a:bodyPr>
          <a:lstStyle>
            <a:lvl1pPr defTabSz="915988">
              <a:defRPr sz="2400">
                <a:solidFill>
                  <a:schemeClr val="tx1"/>
                </a:solidFill>
                <a:latin typeface="Times New Roman" pitchFamily="18" charset="0"/>
              </a:defRPr>
            </a:lvl1pPr>
            <a:lvl2pPr marL="458788" defTabSz="915988">
              <a:defRPr sz="2400">
                <a:solidFill>
                  <a:schemeClr val="tx1"/>
                </a:solidFill>
                <a:latin typeface="Times New Roman" pitchFamily="18" charset="0"/>
              </a:defRPr>
            </a:lvl2pPr>
            <a:lvl3pPr marL="915988" defTabSz="915988">
              <a:defRPr sz="2400">
                <a:solidFill>
                  <a:schemeClr val="tx1"/>
                </a:solidFill>
                <a:latin typeface="Times New Roman" pitchFamily="18" charset="0"/>
              </a:defRPr>
            </a:lvl3pPr>
            <a:lvl4pPr marL="1373188" defTabSz="915988">
              <a:defRPr sz="2400">
                <a:solidFill>
                  <a:schemeClr val="tx1"/>
                </a:solidFill>
                <a:latin typeface="Times New Roman" pitchFamily="18" charset="0"/>
              </a:defRPr>
            </a:lvl4pPr>
            <a:lvl5pPr marL="1831975" defTabSz="915988">
              <a:defRPr sz="2400">
                <a:solidFill>
                  <a:schemeClr val="tx1"/>
                </a:solidFill>
                <a:latin typeface="Times New Roman" pitchFamily="18" charset="0"/>
              </a:defRPr>
            </a:lvl5pPr>
            <a:lvl6pPr marL="2289175" defTabSz="915988" eaLnBrk="0" fontAlgn="base" hangingPunct="0">
              <a:spcBef>
                <a:spcPct val="0"/>
              </a:spcBef>
              <a:spcAft>
                <a:spcPct val="0"/>
              </a:spcAft>
              <a:defRPr sz="2400">
                <a:solidFill>
                  <a:schemeClr val="tx1"/>
                </a:solidFill>
                <a:latin typeface="Times New Roman" pitchFamily="18" charset="0"/>
              </a:defRPr>
            </a:lvl6pPr>
            <a:lvl7pPr marL="2746375" defTabSz="915988" eaLnBrk="0" fontAlgn="base" hangingPunct="0">
              <a:spcBef>
                <a:spcPct val="0"/>
              </a:spcBef>
              <a:spcAft>
                <a:spcPct val="0"/>
              </a:spcAft>
              <a:defRPr sz="2400">
                <a:solidFill>
                  <a:schemeClr val="tx1"/>
                </a:solidFill>
                <a:latin typeface="Times New Roman" pitchFamily="18" charset="0"/>
              </a:defRPr>
            </a:lvl7pPr>
            <a:lvl8pPr marL="3203575" defTabSz="915988" eaLnBrk="0" fontAlgn="base" hangingPunct="0">
              <a:spcBef>
                <a:spcPct val="0"/>
              </a:spcBef>
              <a:spcAft>
                <a:spcPct val="0"/>
              </a:spcAft>
              <a:defRPr sz="2400">
                <a:solidFill>
                  <a:schemeClr val="tx1"/>
                </a:solidFill>
                <a:latin typeface="Times New Roman" pitchFamily="18" charset="0"/>
              </a:defRPr>
            </a:lvl8pPr>
            <a:lvl9pPr marL="3660775" defTabSz="915988" eaLnBrk="0" fontAlgn="base" hangingPunct="0">
              <a:spcBef>
                <a:spcPct val="0"/>
              </a:spcBef>
              <a:spcAft>
                <a:spcPct val="0"/>
              </a:spcAft>
              <a:defRPr sz="2400">
                <a:solidFill>
                  <a:schemeClr val="tx1"/>
                </a:solidFill>
                <a:latin typeface="Times New Roman" pitchFamily="18" charset="0"/>
              </a:defRPr>
            </a:lvl9pPr>
          </a:lstStyle>
          <a:p>
            <a:r>
              <a:rPr lang="en-US" sz="3000" b="1" dirty="0">
                <a:solidFill>
                  <a:srgbClr val="0070C0"/>
                </a:solidFill>
                <a:effectLst>
                  <a:outerShdw blurRad="38100" dist="38100" dir="2700000" algn="tl">
                    <a:srgbClr val="C0C0C0"/>
                  </a:outerShdw>
                </a:effectLst>
                <a:latin typeface="Roboto" pitchFamily="2" charset="0"/>
                <a:ea typeface="Roboto" pitchFamily="2" charset="0"/>
              </a:rPr>
              <a:t>Introduction / Research Motivation</a:t>
            </a:r>
            <a:endParaRPr lang="en-US" sz="2500" b="1" dirty="0">
              <a:solidFill>
                <a:srgbClr val="002060"/>
              </a:solidFill>
              <a:effectLst>
                <a:outerShdw blurRad="38100" dist="38100" dir="2700000" algn="tl">
                  <a:srgbClr val="C0C0C0"/>
                </a:outerShdw>
              </a:effectLst>
              <a:latin typeface="+mj-lt"/>
              <a:ea typeface="Roboto" pitchFamily="2" charset="0"/>
              <a:cs typeface="Times New Roman" panose="02020603050405020304" pitchFamily="18" charset="0"/>
            </a:endParaRPr>
          </a:p>
          <a:p>
            <a:pPr algn="just"/>
            <a:r>
              <a:rPr lang="en-US" altLang="fr-FR" sz="3000" dirty="0">
                <a:solidFill>
                  <a:srgbClr val="002060"/>
                </a:solidFill>
                <a:latin typeface="+mj-lt"/>
                <a:cs typeface="Times New Roman" panose="02020603050405020304" pitchFamily="18" charset="0"/>
              </a:rPr>
              <a:t>Earth’s globally significant geological heritage recognized by UNESCO as a scientific-educational, environmental protection and economical areas. Such areas are protected and promoted through the UNESCO Global Geoparks Network (GGN), which represents advances, and disseminates knowledge in Geodiversity management and other disciplines related to studies in Geo-conservation, Geo-tourism, Geo-education and/or the management and activities of Global Geoparks [1]. </a:t>
            </a:r>
          </a:p>
          <a:p>
            <a:pPr algn="just">
              <a:lnSpc>
                <a:spcPct val="110000"/>
              </a:lnSpc>
            </a:pPr>
            <a:r>
              <a:rPr lang="en-US" altLang="fr-FR" sz="3000" dirty="0">
                <a:solidFill>
                  <a:srgbClr val="002060"/>
                </a:solidFill>
                <a:latin typeface="+mj-lt"/>
                <a:cs typeface="Times New Roman" panose="02020603050405020304" pitchFamily="18" charset="0"/>
              </a:rPr>
              <a:t>Georgia has several sites of outstanding geoheritages with cultural and historical connections that  have a high potential of becoming a geoparks.</a:t>
            </a:r>
          </a:p>
          <a:p>
            <a:pPr algn="just">
              <a:lnSpc>
                <a:spcPct val="110000"/>
              </a:lnSpc>
            </a:pPr>
            <a:r>
              <a:rPr lang="en-US" altLang="fr-FR" sz="3000" dirty="0">
                <a:solidFill>
                  <a:srgbClr val="002060"/>
                </a:solidFill>
                <a:latin typeface="+mj-lt"/>
                <a:cs typeface="Times New Roman" panose="02020603050405020304" pitchFamily="18" charset="0"/>
              </a:rPr>
              <a:t>We consider one of such sites in Georgia to be the Kldeisi Gryphaeas mass burial site, situated in the upper part of the Upper Cretaceous carbonatized sediments on the Khrami massif (</a:t>
            </a:r>
            <a:r>
              <a:rPr lang="en-US" altLang="fr-FR" sz="3000" dirty="0" err="1">
                <a:solidFill>
                  <a:srgbClr val="002060"/>
                </a:solidFill>
                <a:latin typeface="+mj-lt"/>
                <a:cs typeface="Times New Roman" panose="02020603050405020304" pitchFamily="18" charset="0"/>
              </a:rPr>
              <a:t>Tetritskaro</a:t>
            </a:r>
            <a:r>
              <a:rPr lang="en-US" altLang="fr-FR" sz="3000" dirty="0">
                <a:solidFill>
                  <a:srgbClr val="002060"/>
                </a:solidFill>
                <a:latin typeface="+mj-lt"/>
                <a:cs typeface="Times New Roman" panose="02020603050405020304" pitchFamily="18" charset="0"/>
              </a:rPr>
              <a:t> suite) (Fig.1) [2]. </a:t>
            </a:r>
          </a:p>
          <a:p>
            <a:pPr algn="just">
              <a:lnSpc>
                <a:spcPct val="110000"/>
              </a:lnSpc>
            </a:pPr>
            <a:r>
              <a:rPr lang="en-US" altLang="fr-FR" sz="3000" dirty="0">
                <a:solidFill>
                  <a:srgbClr val="002060"/>
                </a:solidFill>
                <a:latin typeface="+mj-lt"/>
                <a:cs typeface="Times New Roman" panose="02020603050405020304" pitchFamily="18" charset="0"/>
              </a:rPr>
              <a:t>The first data on this </a:t>
            </a:r>
            <a:r>
              <a:rPr lang="en-US" altLang="fr-FR" sz="3000" dirty="0" err="1">
                <a:solidFill>
                  <a:srgbClr val="002060"/>
                </a:solidFill>
                <a:latin typeface="+mj-lt"/>
                <a:cs typeface="Times New Roman" panose="02020603050405020304" pitchFamily="18" charset="0"/>
              </a:rPr>
              <a:t>geoheritage</a:t>
            </a:r>
            <a:r>
              <a:rPr lang="en-US" altLang="fr-FR" sz="3000" dirty="0">
                <a:solidFill>
                  <a:srgbClr val="002060"/>
                </a:solidFill>
                <a:latin typeface="+mj-lt"/>
                <a:cs typeface="Times New Roman" panose="02020603050405020304" pitchFamily="18" charset="0"/>
              </a:rPr>
              <a:t> site are discussed in the publication. </a:t>
            </a:r>
          </a:p>
          <a:p>
            <a:pPr algn="just">
              <a:lnSpc>
                <a:spcPct val="110000"/>
              </a:lnSpc>
            </a:pPr>
            <a:endParaRPr lang="en-US" altLang="fr-FR" b="1" dirty="0">
              <a:solidFill>
                <a:srgbClr val="8BC041"/>
              </a:solidFill>
              <a:latin typeface="+mj-lt"/>
              <a:cs typeface="Times New Roman" panose="02020603050405020304" pitchFamily="18" charset="0"/>
            </a:endParaRPr>
          </a:p>
          <a:p>
            <a:pPr algn="just"/>
            <a:r>
              <a:rPr lang="en-US" sz="3000" b="1" dirty="0">
                <a:solidFill>
                  <a:srgbClr val="0070C0"/>
                </a:solidFill>
                <a:effectLst>
                  <a:outerShdw blurRad="38100" dist="38100" dir="2700000" algn="tl">
                    <a:srgbClr val="C0C0C0"/>
                  </a:outerShdw>
                </a:effectLst>
                <a:latin typeface="Roboto" pitchFamily="2" charset="0"/>
                <a:ea typeface="Roboto" pitchFamily="2" charset="0"/>
              </a:rPr>
              <a:t>Materials and Methods</a:t>
            </a:r>
          </a:p>
          <a:p>
            <a:pPr algn="just">
              <a:lnSpc>
                <a:spcPct val="110000"/>
              </a:lnSpc>
            </a:pPr>
            <a:r>
              <a:rPr lang="en-US" altLang="fr-FR" sz="3000" dirty="0">
                <a:solidFill>
                  <a:srgbClr val="002060"/>
                </a:solidFill>
                <a:latin typeface="+mj-lt"/>
                <a:cs typeface="Times New Roman" panose="02020603050405020304" pitchFamily="18" charset="0"/>
              </a:rPr>
              <a:t>We studied the Kldeisi </a:t>
            </a:r>
            <a:r>
              <a:rPr lang="en-US" altLang="fr-FR" sz="3000" dirty="0" err="1">
                <a:solidFill>
                  <a:srgbClr val="002060"/>
                </a:solidFill>
                <a:latin typeface="+mj-lt"/>
                <a:cs typeface="Times New Roman" panose="02020603050405020304" pitchFamily="18" charset="0"/>
              </a:rPr>
              <a:t>Grypheys</a:t>
            </a:r>
            <a:r>
              <a:rPr lang="en-US" altLang="fr-FR" sz="3000" dirty="0">
                <a:solidFill>
                  <a:srgbClr val="002060"/>
                </a:solidFill>
                <a:latin typeface="+mj-lt"/>
                <a:cs typeface="Times New Roman" panose="02020603050405020304" pitchFamily="18" charset="0"/>
              </a:rPr>
              <a:t> site in detail. We collected 12 samples of this mollusk and determined their species. We also investigated the genetic type and U-Pb geochronology of the Kldeisi submarine volcano. Major and trace elements geochemical analyses were conducted using LA-ICPMS at the MSALABS laboratory in Canada.</a:t>
            </a:r>
            <a:endParaRPr lang="en-US" altLang="fr-FR" sz="2500" dirty="0">
              <a:solidFill>
                <a:srgbClr val="002060"/>
              </a:solidFill>
              <a:latin typeface="+mj-lt"/>
              <a:cs typeface="Times New Roman" panose="02020603050405020304" pitchFamily="18" charset="0"/>
            </a:endParaRPr>
          </a:p>
          <a:p>
            <a:pPr algn="just"/>
            <a:endParaRPr lang="en-US" altLang="fr-FR" sz="3000" dirty="0">
              <a:solidFill>
                <a:srgbClr val="002060"/>
              </a:solidFill>
              <a:latin typeface="+mj-lt"/>
              <a:cs typeface="Times New Roman" panose="02020603050405020304" pitchFamily="18" charset="0"/>
            </a:endParaRPr>
          </a:p>
          <a:p>
            <a:pPr algn="just"/>
            <a:r>
              <a:rPr lang="en-US" altLang="fr-FR" dirty="0">
                <a:solidFill>
                  <a:srgbClr val="002060"/>
                </a:solidFill>
                <a:latin typeface="+mj-lt"/>
                <a:cs typeface="Times New Roman" panose="02020603050405020304" pitchFamily="18" charset="0"/>
              </a:rPr>
              <a:t> </a:t>
            </a:r>
            <a:endParaRPr lang="en-US" sz="2500" dirty="0">
              <a:solidFill>
                <a:srgbClr val="002060"/>
              </a:solidFill>
              <a:latin typeface="+mj-lt"/>
              <a:cs typeface="Times New Roman" panose="02020603050405020304" pitchFamily="18" charset="0"/>
            </a:endParaRPr>
          </a:p>
        </p:txBody>
      </p:sp>
      <p:sp>
        <p:nvSpPr>
          <p:cNvPr id="61" name="Text Box 2036">
            <a:extLst>
              <a:ext uri="{FF2B5EF4-FFF2-40B4-BE49-F238E27FC236}">
                <a16:creationId xmlns:a16="http://schemas.microsoft.com/office/drawing/2014/main" id="{67C09688-0D8D-42AE-8C43-66E4429EEF3C}"/>
              </a:ext>
            </a:extLst>
          </p:cNvPr>
          <p:cNvSpPr txBox="1">
            <a:spLocks noChangeArrowheads="1"/>
          </p:cNvSpPr>
          <p:nvPr/>
        </p:nvSpPr>
        <p:spPr bwMode="auto">
          <a:xfrm>
            <a:off x="28255029" y="3595505"/>
            <a:ext cx="8183755" cy="1632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16000" tIns="216000" rIns="216000" bIns="27076" numCol="1" spcCol="0" rtlCol="0" anchor="t" anchorCtr="0">
            <a:noAutofit/>
          </a:bodyPr>
          <a:lstStyle>
            <a:lvl1pPr defTabSz="915988">
              <a:defRPr sz="2400">
                <a:solidFill>
                  <a:schemeClr val="tx1"/>
                </a:solidFill>
                <a:latin typeface="Times New Roman" pitchFamily="18" charset="0"/>
              </a:defRPr>
            </a:lvl1pPr>
            <a:lvl2pPr marL="458788" defTabSz="915988">
              <a:defRPr sz="2400">
                <a:solidFill>
                  <a:schemeClr val="tx1"/>
                </a:solidFill>
                <a:latin typeface="Times New Roman" pitchFamily="18" charset="0"/>
              </a:defRPr>
            </a:lvl2pPr>
            <a:lvl3pPr marL="915988" defTabSz="915988">
              <a:defRPr sz="2400">
                <a:solidFill>
                  <a:schemeClr val="tx1"/>
                </a:solidFill>
                <a:latin typeface="Times New Roman" pitchFamily="18" charset="0"/>
              </a:defRPr>
            </a:lvl3pPr>
            <a:lvl4pPr marL="1373188" defTabSz="915988">
              <a:defRPr sz="2400">
                <a:solidFill>
                  <a:schemeClr val="tx1"/>
                </a:solidFill>
                <a:latin typeface="Times New Roman" pitchFamily="18" charset="0"/>
              </a:defRPr>
            </a:lvl4pPr>
            <a:lvl5pPr marL="1831975" defTabSz="915988">
              <a:defRPr sz="2400">
                <a:solidFill>
                  <a:schemeClr val="tx1"/>
                </a:solidFill>
                <a:latin typeface="Times New Roman" pitchFamily="18" charset="0"/>
              </a:defRPr>
            </a:lvl5pPr>
            <a:lvl6pPr marL="2289175" defTabSz="915988" eaLnBrk="0" fontAlgn="base" hangingPunct="0">
              <a:spcBef>
                <a:spcPct val="0"/>
              </a:spcBef>
              <a:spcAft>
                <a:spcPct val="0"/>
              </a:spcAft>
              <a:defRPr sz="2400">
                <a:solidFill>
                  <a:schemeClr val="tx1"/>
                </a:solidFill>
                <a:latin typeface="Times New Roman" pitchFamily="18" charset="0"/>
              </a:defRPr>
            </a:lvl6pPr>
            <a:lvl7pPr marL="2746375" defTabSz="915988" eaLnBrk="0" fontAlgn="base" hangingPunct="0">
              <a:spcBef>
                <a:spcPct val="0"/>
              </a:spcBef>
              <a:spcAft>
                <a:spcPct val="0"/>
              </a:spcAft>
              <a:defRPr sz="2400">
                <a:solidFill>
                  <a:schemeClr val="tx1"/>
                </a:solidFill>
                <a:latin typeface="Times New Roman" pitchFamily="18" charset="0"/>
              </a:defRPr>
            </a:lvl7pPr>
            <a:lvl8pPr marL="3203575" defTabSz="915988" eaLnBrk="0" fontAlgn="base" hangingPunct="0">
              <a:spcBef>
                <a:spcPct val="0"/>
              </a:spcBef>
              <a:spcAft>
                <a:spcPct val="0"/>
              </a:spcAft>
              <a:defRPr sz="2400">
                <a:solidFill>
                  <a:schemeClr val="tx1"/>
                </a:solidFill>
                <a:latin typeface="Times New Roman" pitchFamily="18" charset="0"/>
              </a:defRPr>
            </a:lvl8pPr>
            <a:lvl9pPr marL="3660775" defTabSz="915988" eaLnBrk="0" fontAlgn="base" hangingPunct="0">
              <a:spcBef>
                <a:spcPct val="0"/>
              </a:spcBef>
              <a:spcAft>
                <a:spcPct val="0"/>
              </a:spcAft>
              <a:defRPr sz="2400">
                <a:solidFill>
                  <a:schemeClr val="tx1"/>
                </a:solidFill>
                <a:latin typeface="Times New Roman" pitchFamily="18" charset="0"/>
              </a:defRPr>
            </a:lvl9pPr>
          </a:lstStyle>
          <a:p>
            <a:pPr algn="just"/>
            <a:r>
              <a:rPr lang="en-US" altLang="fr-FR" sz="3000" dirty="0">
                <a:solidFill>
                  <a:srgbClr val="002060"/>
                </a:solidFill>
                <a:latin typeface="+mj-lt"/>
                <a:cs typeface="Times New Roman" panose="02020603050405020304" pitchFamily="18" charset="0"/>
              </a:rPr>
              <a:t>In this ash layer, the SiO2 content ranges from 30 to 47%, Al2O3 from 4.7 to 8.0%, MgO from 7.5 to 11.5%, </a:t>
            </a:r>
            <a:r>
              <a:rPr lang="en-US" altLang="fr-FR" sz="3000" dirty="0" err="1">
                <a:solidFill>
                  <a:srgbClr val="002060"/>
                </a:solidFill>
                <a:latin typeface="+mj-lt"/>
                <a:cs typeface="Times New Roman" panose="02020603050405020304" pitchFamily="18" charset="0"/>
              </a:rPr>
              <a:t>FeO</a:t>
            </a:r>
            <a:r>
              <a:rPr lang="en-US" altLang="fr-FR" sz="3000" dirty="0">
                <a:solidFill>
                  <a:srgbClr val="002060"/>
                </a:solidFill>
                <a:latin typeface="+mj-lt"/>
                <a:cs typeface="Times New Roman" panose="02020603050405020304" pitchFamily="18" charset="0"/>
              </a:rPr>
              <a:t> from 4.15 to 6.75%, Na2O from 0.86 to 1.59%, K2O from 0.54 to 1.8%, and </a:t>
            </a:r>
            <a:r>
              <a:rPr lang="en-US" altLang="fr-FR" sz="3000" dirty="0" err="1">
                <a:solidFill>
                  <a:srgbClr val="002060"/>
                </a:solidFill>
                <a:latin typeface="+mj-lt"/>
                <a:cs typeface="Times New Roman" panose="02020603050405020304" pitchFamily="18" charset="0"/>
              </a:rPr>
              <a:t>CaO</a:t>
            </a:r>
            <a:r>
              <a:rPr lang="en-US" altLang="fr-FR" sz="3000" dirty="0">
                <a:solidFill>
                  <a:srgbClr val="002060"/>
                </a:solidFill>
                <a:latin typeface="+mj-lt"/>
                <a:cs typeface="Times New Roman" panose="02020603050405020304" pitchFamily="18" charset="0"/>
              </a:rPr>
              <a:t> content ranges from 22 to 36%. This combination of chemical elements [Ca &gt; Mg &gt; Fe &gt; (Na + K)] is characteristic of carbonate magmas rather than silicate ones [6].</a:t>
            </a:r>
          </a:p>
          <a:p>
            <a:pPr algn="just"/>
            <a:endParaRPr lang="en-US" sz="1400" b="1" dirty="0">
              <a:solidFill>
                <a:srgbClr val="0070C0"/>
              </a:solidFill>
              <a:effectLst>
                <a:outerShdw blurRad="38100" dist="38100" dir="2700000" algn="tl">
                  <a:srgbClr val="C0C0C0"/>
                </a:outerShdw>
              </a:effectLst>
              <a:latin typeface="Roboto" pitchFamily="2" charset="0"/>
              <a:ea typeface="Roboto" pitchFamily="2" charset="0"/>
            </a:endParaRPr>
          </a:p>
          <a:p>
            <a:pPr algn="just"/>
            <a:r>
              <a:rPr lang="en-US" sz="3000" b="1" dirty="0">
                <a:solidFill>
                  <a:srgbClr val="0070C0"/>
                </a:solidFill>
                <a:effectLst>
                  <a:outerShdw blurRad="38100" dist="38100" dir="2700000" algn="tl">
                    <a:srgbClr val="C0C0C0"/>
                  </a:outerShdw>
                </a:effectLst>
                <a:latin typeface="Roboto" pitchFamily="2" charset="0"/>
                <a:ea typeface="Roboto" pitchFamily="2" charset="0"/>
              </a:rPr>
              <a:t>Conclusions</a:t>
            </a:r>
          </a:p>
          <a:p>
            <a:pPr algn="just"/>
            <a:r>
              <a:rPr lang="en-US" altLang="fr-FR" sz="3000" dirty="0">
                <a:solidFill>
                  <a:srgbClr val="002060"/>
                </a:solidFill>
                <a:latin typeface="+mj-lt"/>
                <a:cs typeface="Cairo Light" panose="00000400000000000000" pitchFamily="2" charset="-78"/>
              </a:rPr>
              <a:t>   The SiO2 content of the volcanic formation ranges from 30 to 47%, and the </a:t>
            </a:r>
            <a:r>
              <a:rPr lang="en-US" altLang="fr-FR" sz="3000" dirty="0" err="1">
                <a:solidFill>
                  <a:srgbClr val="002060"/>
                </a:solidFill>
                <a:latin typeface="+mj-lt"/>
                <a:cs typeface="Cairo Light" panose="00000400000000000000" pitchFamily="2" charset="-78"/>
              </a:rPr>
              <a:t>CaO</a:t>
            </a:r>
            <a:r>
              <a:rPr lang="en-US" altLang="fr-FR" sz="3000" dirty="0">
                <a:solidFill>
                  <a:srgbClr val="002060"/>
                </a:solidFill>
                <a:latin typeface="+mj-lt"/>
                <a:cs typeface="Cairo Light" panose="00000400000000000000" pitchFamily="2" charset="-78"/>
              </a:rPr>
              <a:t> content ranges from 22 to 36%. In terms of trace element geochemistry, this volcanic layer is closely related to the intra-plate mid-ocean ridge basalt (MORB).</a:t>
            </a:r>
          </a:p>
          <a:p>
            <a:pPr algn="just"/>
            <a:r>
              <a:rPr lang="en-US" altLang="fr-FR" sz="3000" dirty="0">
                <a:solidFill>
                  <a:srgbClr val="002060"/>
                </a:solidFill>
                <a:latin typeface="+mj-lt"/>
                <a:cs typeface="Cairo Light" panose="00000400000000000000" pitchFamily="2" charset="-78"/>
              </a:rPr>
              <a:t>   We believe that the Kldeisi Gryphaea exposure is unique due to the preservation of this colony in its </a:t>
            </a:r>
            <a:r>
              <a:rPr lang="en-US" altLang="fr-FR" sz="3000" dirty="0" err="1">
                <a:solidFill>
                  <a:srgbClr val="002060"/>
                </a:solidFill>
                <a:latin typeface="+mj-lt"/>
                <a:cs typeface="Cairo Light" panose="00000400000000000000" pitchFamily="2" charset="-78"/>
              </a:rPr>
              <a:t>primi-tive</a:t>
            </a:r>
            <a:r>
              <a:rPr lang="en-US" altLang="fr-FR" sz="3000" dirty="0">
                <a:solidFill>
                  <a:srgbClr val="002060"/>
                </a:solidFill>
                <a:latin typeface="+mj-lt"/>
                <a:cs typeface="Cairo Light" panose="00000400000000000000" pitchFamily="2" charset="-78"/>
              </a:rPr>
              <a:t> form, attributed to volcanic activity. Consequently, it offers the best-case scenario of active geological processes and biosphere interaction.</a:t>
            </a:r>
          </a:p>
          <a:p>
            <a:pPr algn="just"/>
            <a:r>
              <a:rPr lang="en-US" altLang="fr-FR" sz="3000" dirty="0">
                <a:solidFill>
                  <a:srgbClr val="002060"/>
                </a:solidFill>
                <a:latin typeface="+mj-lt"/>
                <a:cs typeface="Cairo Light" panose="00000400000000000000" pitchFamily="2" charset="-78"/>
              </a:rPr>
              <a:t>   We firmly believe that the Kldeisi mass burial outcrop of the Gryphaeas is a significant </a:t>
            </a:r>
            <a:r>
              <a:rPr lang="en-US" altLang="fr-FR" sz="3000" dirty="0" err="1">
                <a:solidFill>
                  <a:srgbClr val="002060"/>
                </a:solidFill>
                <a:latin typeface="+mj-lt"/>
                <a:cs typeface="Cairo Light" panose="00000400000000000000" pitchFamily="2" charset="-78"/>
              </a:rPr>
              <a:t>geoheritage</a:t>
            </a:r>
            <a:r>
              <a:rPr lang="en-US" altLang="fr-FR" sz="3000" dirty="0">
                <a:solidFill>
                  <a:srgbClr val="002060"/>
                </a:solidFill>
                <a:latin typeface="+mj-lt"/>
                <a:cs typeface="Cairo Light" panose="00000400000000000000" pitchFamily="2" charset="-78"/>
              </a:rPr>
              <a:t> and educational site and, as a result, the foremost </a:t>
            </a:r>
            <a:r>
              <a:rPr lang="en-US" altLang="fr-FR" sz="3000" dirty="0" err="1">
                <a:solidFill>
                  <a:srgbClr val="002060"/>
                </a:solidFill>
                <a:latin typeface="+mj-lt"/>
                <a:cs typeface="Cairo Light" panose="00000400000000000000" pitchFamily="2" charset="-78"/>
              </a:rPr>
              <a:t>geotourist</a:t>
            </a:r>
            <a:r>
              <a:rPr lang="en-US" altLang="fr-FR" sz="3000" dirty="0">
                <a:solidFill>
                  <a:srgbClr val="002060"/>
                </a:solidFill>
                <a:latin typeface="+mj-lt"/>
                <a:cs typeface="Cairo Light" panose="00000400000000000000" pitchFamily="2" charset="-78"/>
              </a:rPr>
              <a:t> attraction.</a:t>
            </a:r>
          </a:p>
          <a:p>
            <a:pPr algn="just"/>
            <a:endParaRPr lang="en-US" sz="1400" b="1" dirty="0">
              <a:solidFill>
                <a:srgbClr val="0070C0"/>
              </a:solidFill>
              <a:effectLst>
                <a:outerShdw blurRad="38100" dist="38100" dir="2700000" algn="tl">
                  <a:srgbClr val="C0C0C0"/>
                </a:outerShdw>
              </a:effectLst>
              <a:latin typeface="+mj-lt"/>
              <a:cs typeface="Cairo Light" panose="00000400000000000000" pitchFamily="2" charset="-78"/>
            </a:endParaRPr>
          </a:p>
          <a:p>
            <a:pPr algn="just"/>
            <a:r>
              <a:rPr lang="en-US" sz="3000" b="1" dirty="0">
                <a:solidFill>
                  <a:srgbClr val="0070C0"/>
                </a:solidFill>
                <a:effectLst>
                  <a:outerShdw blurRad="38100" dist="38100" dir="2700000" algn="tl">
                    <a:srgbClr val="C0C0C0"/>
                  </a:outerShdw>
                </a:effectLst>
                <a:latin typeface="Roboto" pitchFamily="2" charset="0"/>
                <a:ea typeface="Roboto" pitchFamily="2" charset="0"/>
              </a:rPr>
              <a:t>References</a:t>
            </a:r>
          </a:p>
          <a:p>
            <a:pPr algn="just"/>
            <a:r>
              <a:rPr lang="en-US" altLang="fr-FR" sz="1800" dirty="0">
                <a:solidFill>
                  <a:srgbClr val="002060"/>
                </a:solidFill>
                <a:latin typeface="+mj-lt"/>
                <a:cs typeface="Cairo Light" panose="00000400000000000000" pitchFamily="2" charset="-78"/>
              </a:rPr>
              <a:t>[1] Casadevall, T. J., Tormey, D., and Roberts, J. World Heritage Volcanoes: Classification, gap analysis, and recommendations for future listings. Gland, Switzerland: IUCN, 68p. (2019). </a:t>
            </a:r>
          </a:p>
          <a:p>
            <a:pPr algn="just"/>
            <a:r>
              <a:rPr lang="en-US" altLang="fr-FR" sz="1800" dirty="0">
                <a:solidFill>
                  <a:srgbClr val="002060"/>
                </a:solidFill>
                <a:latin typeface="+mj-lt"/>
                <a:cs typeface="Cairo Light" panose="00000400000000000000" pitchFamily="2" charset="-78"/>
              </a:rPr>
              <a:t>[2] Gamkrelidze, I., </a:t>
            </a:r>
            <a:r>
              <a:rPr lang="en-US" altLang="fr-FR" sz="1800" dirty="0" err="1">
                <a:solidFill>
                  <a:srgbClr val="002060"/>
                </a:solidFill>
                <a:latin typeface="+mj-lt"/>
                <a:cs typeface="Cairo Light" panose="00000400000000000000" pitchFamily="2" charset="-78"/>
              </a:rPr>
              <a:t>Okrostsvaridze</a:t>
            </a:r>
            <a:r>
              <a:rPr lang="en-US" altLang="fr-FR" sz="1800" dirty="0">
                <a:solidFill>
                  <a:srgbClr val="002060"/>
                </a:solidFill>
                <a:latin typeface="+mj-lt"/>
                <a:cs typeface="Cairo Light" panose="00000400000000000000" pitchFamily="2" charset="-78"/>
              </a:rPr>
              <a:t>, A., </a:t>
            </a:r>
            <a:r>
              <a:rPr lang="en-US" altLang="fr-FR" sz="1800" dirty="0" err="1">
                <a:solidFill>
                  <a:srgbClr val="002060"/>
                </a:solidFill>
                <a:latin typeface="+mj-lt"/>
                <a:cs typeface="Cairo Light" panose="00000400000000000000" pitchFamily="2" charset="-78"/>
              </a:rPr>
              <a:t>Koiava</a:t>
            </a:r>
            <a:r>
              <a:rPr lang="en-US" altLang="fr-FR" sz="1800" dirty="0">
                <a:solidFill>
                  <a:srgbClr val="002060"/>
                </a:solidFill>
                <a:latin typeface="+mj-lt"/>
                <a:cs typeface="Cairo Light" panose="00000400000000000000" pitchFamily="2" charset="-78"/>
              </a:rPr>
              <a:t>, K., </a:t>
            </a:r>
            <a:r>
              <a:rPr lang="en-US" altLang="fr-FR" sz="1800" dirty="0" err="1">
                <a:solidFill>
                  <a:srgbClr val="002060"/>
                </a:solidFill>
                <a:latin typeface="+mj-lt"/>
                <a:cs typeface="Cairo Light" panose="00000400000000000000" pitchFamily="2" charset="-78"/>
              </a:rPr>
              <a:t>Maisadze</a:t>
            </a:r>
            <a:r>
              <a:rPr lang="en-US" altLang="fr-FR" sz="1800" dirty="0">
                <a:solidFill>
                  <a:srgbClr val="002060"/>
                </a:solidFill>
                <a:latin typeface="+mj-lt"/>
                <a:cs typeface="Cairo Light" panose="00000400000000000000" pitchFamily="2" charset="-78"/>
              </a:rPr>
              <a:t>, F. </a:t>
            </a:r>
            <a:r>
              <a:rPr lang="en-US" altLang="fr-FR" sz="1800" dirty="0" err="1">
                <a:solidFill>
                  <a:srgbClr val="002060"/>
                </a:solidFill>
                <a:latin typeface="+mj-lt"/>
                <a:cs typeface="Cairo Light" panose="00000400000000000000" pitchFamily="2" charset="-78"/>
              </a:rPr>
              <a:t>Geotourism</a:t>
            </a:r>
            <a:r>
              <a:rPr lang="en-US" altLang="fr-FR" sz="1800" dirty="0">
                <a:solidFill>
                  <a:srgbClr val="002060"/>
                </a:solidFill>
                <a:latin typeface="+mj-lt"/>
                <a:cs typeface="Cairo Light" panose="00000400000000000000" pitchFamily="2" charset="-78"/>
              </a:rPr>
              <a:t> Potential of Georgia, the Caucasus. Springer, 140 p. (2020).</a:t>
            </a:r>
          </a:p>
          <a:p>
            <a:pPr algn="just"/>
            <a:r>
              <a:rPr lang="en-US" sz="1800" dirty="0">
                <a:solidFill>
                  <a:srgbClr val="002060"/>
                </a:solidFill>
                <a:latin typeface="+mj-lt"/>
                <a:cs typeface="Cairo Light" panose="00000400000000000000" pitchFamily="2" charset="-78"/>
              </a:rPr>
              <a:t>[3] Gamkrelidze, I., </a:t>
            </a:r>
            <a:r>
              <a:rPr lang="en-US" sz="1800" dirty="0" err="1">
                <a:solidFill>
                  <a:srgbClr val="002060"/>
                </a:solidFill>
                <a:latin typeface="+mj-lt"/>
                <a:cs typeface="Cairo Light" panose="00000400000000000000" pitchFamily="2" charset="-78"/>
              </a:rPr>
              <a:t>Okrostsvaridze</a:t>
            </a:r>
            <a:r>
              <a:rPr lang="en-US" sz="1800" dirty="0">
                <a:solidFill>
                  <a:srgbClr val="002060"/>
                </a:solidFill>
                <a:latin typeface="+mj-lt"/>
                <a:cs typeface="Cairo Light" panose="00000400000000000000" pitchFamily="2" charset="-78"/>
              </a:rPr>
              <a:t>, A., and </a:t>
            </a:r>
            <a:r>
              <a:rPr lang="en-US" sz="1800" dirty="0" err="1">
                <a:solidFill>
                  <a:srgbClr val="002060"/>
                </a:solidFill>
                <a:latin typeface="+mj-lt"/>
                <a:cs typeface="Cairo Light" panose="00000400000000000000" pitchFamily="2" charset="-78"/>
              </a:rPr>
              <a:t>Maisadze</a:t>
            </a:r>
            <a:r>
              <a:rPr lang="en-US" sz="1800" dirty="0">
                <a:solidFill>
                  <a:srgbClr val="002060"/>
                </a:solidFill>
                <a:latin typeface="+mj-lt"/>
                <a:cs typeface="Cairo Light" panose="00000400000000000000" pitchFamily="2" charset="-78"/>
              </a:rPr>
              <a:t>, F., and Boichenko, G. Main Features of Geological Structure and </a:t>
            </a:r>
            <a:r>
              <a:rPr lang="en-US" sz="1800" dirty="0" err="1">
                <a:solidFill>
                  <a:srgbClr val="002060"/>
                </a:solidFill>
                <a:latin typeface="+mj-lt"/>
                <a:cs typeface="Cairo Light" panose="00000400000000000000" pitchFamily="2" charset="-78"/>
              </a:rPr>
              <a:t>Geotour</a:t>
            </a:r>
            <a:r>
              <a:rPr lang="en-US" sz="1800" dirty="0">
                <a:solidFill>
                  <a:srgbClr val="002060"/>
                </a:solidFill>
                <a:latin typeface="+mj-lt"/>
                <a:cs typeface="Cairo Light" panose="00000400000000000000" pitchFamily="2" charset="-78"/>
              </a:rPr>
              <a:t>-ism Potential of Georgia, the Caucasus. Modern Environmental Science and Engineering, 5 (5). pp. 422-442. ISSN 2333-2581) (2019). </a:t>
            </a:r>
          </a:p>
          <a:p>
            <a:pPr algn="just"/>
            <a:r>
              <a:rPr lang="en-US" sz="1800" dirty="0">
                <a:solidFill>
                  <a:srgbClr val="002060"/>
                </a:solidFill>
                <a:latin typeface="+mj-lt"/>
                <a:cs typeface="Cairo Light" panose="00000400000000000000" pitchFamily="2" charset="-78"/>
              </a:rPr>
              <a:t>[4] </a:t>
            </a:r>
            <a:r>
              <a:rPr lang="en-US" sz="1800" dirty="0" err="1">
                <a:solidFill>
                  <a:srgbClr val="002060"/>
                </a:solidFill>
                <a:latin typeface="+mj-lt"/>
                <a:cs typeface="Cairo Light" panose="00000400000000000000" pitchFamily="2" charset="-78"/>
              </a:rPr>
              <a:t>Tsagareli</a:t>
            </a:r>
            <a:r>
              <a:rPr lang="en-US" sz="1800" dirty="0">
                <a:solidFill>
                  <a:srgbClr val="002060"/>
                </a:solidFill>
                <a:latin typeface="+mj-lt"/>
                <a:cs typeface="Cairo Light" panose="00000400000000000000" pitchFamily="2" charset="-78"/>
              </a:rPr>
              <a:t>, A. L. Upper Cretaceous fauna of Georgia. Monograph, Tbilisi, 345 p (1954). (in  Russian).</a:t>
            </a:r>
          </a:p>
          <a:p>
            <a:pPr algn="just"/>
            <a:r>
              <a:rPr lang="en-US" sz="1800" dirty="0">
                <a:solidFill>
                  <a:srgbClr val="002060"/>
                </a:solidFill>
                <a:latin typeface="+mj-lt"/>
                <a:cs typeface="Cairo Light" panose="00000400000000000000" pitchFamily="2" charset="-78"/>
              </a:rPr>
              <a:t>[5]  Duff, j. My Favorite Fossil: The Extinct Oyster Gryphaea (AKA Devil’s Toenails). https://biologos.org.</a:t>
            </a:r>
          </a:p>
          <a:p>
            <a:pPr algn="just"/>
            <a:r>
              <a:rPr lang="en-US" sz="1800" dirty="0">
                <a:solidFill>
                  <a:srgbClr val="002060"/>
                </a:solidFill>
                <a:latin typeface="+mj-lt"/>
                <a:cs typeface="Cairo Light" panose="00000400000000000000" pitchFamily="2" charset="-78"/>
              </a:rPr>
              <a:t>[6] </a:t>
            </a:r>
            <a:r>
              <a:rPr lang="en-US" sz="1800" dirty="0" err="1">
                <a:solidFill>
                  <a:srgbClr val="002060"/>
                </a:solidFill>
                <a:latin typeface="+mj-lt"/>
                <a:cs typeface="Cairo Light" panose="00000400000000000000" pitchFamily="2" charset="-78"/>
              </a:rPr>
              <a:t>Niu</a:t>
            </a:r>
            <a:r>
              <a:rPr lang="en-US" sz="1800" dirty="0">
                <a:solidFill>
                  <a:srgbClr val="002060"/>
                </a:solidFill>
                <a:latin typeface="+mj-lt"/>
                <a:cs typeface="Cairo Light" panose="00000400000000000000" pitchFamily="2" charset="-78"/>
              </a:rPr>
              <a:t>, Y., Wilson, M., Humphreys, E. R., O'Hara, M. J. The Origin of Intra-plate Ocean Island Basalts (OIB): the Lid Effect and its Geodynamic Implications". Journal of Petrology. 52 (7–8): 1443–1468 (2011).</a:t>
            </a:r>
          </a:p>
          <a:p>
            <a:pPr algn="just"/>
            <a:endParaRPr lang="en-US" sz="2000" dirty="0">
              <a:solidFill>
                <a:srgbClr val="002060"/>
              </a:solidFill>
              <a:latin typeface="+mj-lt"/>
              <a:cs typeface="Cairo Light" panose="00000400000000000000" pitchFamily="2" charset="-78"/>
            </a:endParaRPr>
          </a:p>
        </p:txBody>
      </p:sp>
      <p:pic>
        <p:nvPicPr>
          <p:cNvPr id="4" name="Picture 3">
            <a:extLst>
              <a:ext uri="{FF2B5EF4-FFF2-40B4-BE49-F238E27FC236}">
                <a16:creationId xmlns:a16="http://schemas.microsoft.com/office/drawing/2014/main" id="{F7327604-FD9B-DD15-3D1B-2024F700DF0D}"/>
              </a:ext>
            </a:extLst>
          </p:cNvPr>
          <p:cNvPicPr>
            <a:picLocks noChangeAspect="1"/>
          </p:cNvPicPr>
          <p:nvPr/>
        </p:nvPicPr>
        <p:blipFill rotWithShape="1">
          <a:blip r:embed="rId3"/>
          <a:srcRect l="13767" t="5197" r="23399" b="5966"/>
          <a:stretch/>
        </p:blipFill>
        <p:spPr>
          <a:xfrm>
            <a:off x="19765724" y="8509860"/>
            <a:ext cx="3710436" cy="3936198"/>
          </a:xfrm>
          <a:prstGeom prst="rect">
            <a:avLst/>
          </a:prstGeom>
          <a:ln>
            <a:solidFill>
              <a:schemeClr val="tx1"/>
            </a:solidFill>
          </a:ln>
        </p:spPr>
      </p:pic>
      <p:pic>
        <p:nvPicPr>
          <p:cNvPr id="7" name="Picture 6">
            <a:extLst>
              <a:ext uri="{FF2B5EF4-FFF2-40B4-BE49-F238E27FC236}">
                <a16:creationId xmlns:a16="http://schemas.microsoft.com/office/drawing/2014/main" id="{FD71FB02-0745-B4A0-2C03-6C70518D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291" y="12574447"/>
            <a:ext cx="5592923" cy="4229247"/>
          </a:xfrm>
          <a:prstGeom prst="rect">
            <a:avLst/>
          </a:prstGeom>
        </p:spPr>
      </p:pic>
      <p:pic>
        <p:nvPicPr>
          <p:cNvPr id="11" name="Picture 10">
            <a:extLst>
              <a:ext uri="{FF2B5EF4-FFF2-40B4-BE49-F238E27FC236}">
                <a16:creationId xmlns:a16="http://schemas.microsoft.com/office/drawing/2014/main" id="{7D4ADC0D-6F78-C82F-37E4-12BBDC5CC222}"/>
              </a:ext>
            </a:extLst>
          </p:cNvPr>
          <p:cNvPicPr>
            <a:picLocks noChangeAspect="1"/>
          </p:cNvPicPr>
          <p:nvPr/>
        </p:nvPicPr>
        <p:blipFill rotWithShape="1">
          <a:blip r:embed="rId5">
            <a:extLst>
              <a:ext uri="{28A0092B-C50C-407E-A947-70E740481C1C}">
                <a14:useLocalDpi xmlns:a14="http://schemas.microsoft.com/office/drawing/2010/main" val="0"/>
              </a:ext>
            </a:extLst>
          </a:blip>
          <a:srcRect l="6055" r="7032"/>
          <a:stretch/>
        </p:blipFill>
        <p:spPr>
          <a:xfrm>
            <a:off x="14181633" y="12602751"/>
            <a:ext cx="5424108" cy="4160620"/>
          </a:xfrm>
          <a:prstGeom prst="rect">
            <a:avLst/>
          </a:prstGeom>
        </p:spPr>
      </p:pic>
      <p:pic>
        <p:nvPicPr>
          <p:cNvPr id="13" name="Picture 12">
            <a:extLst>
              <a:ext uri="{FF2B5EF4-FFF2-40B4-BE49-F238E27FC236}">
                <a16:creationId xmlns:a16="http://schemas.microsoft.com/office/drawing/2014/main" id="{EF542584-410E-680B-D8E4-B1B1859D8B4E}"/>
              </a:ext>
            </a:extLst>
          </p:cNvPr>
          <p:cNvPicPr>
            <a:picLocks noChangeAspect="1"/>
          </p:cNvPicPr>
          <p:nvPr/>
        </p:nvPicPr>
        <p:blipFill rotWithShape="1">
          <a:blip r:embed="rId6">
            <a:extLst>
              <a:ext uri="{28A0092B-C50C-407E-A947-70E740481C1C}">
                <a14:useLocalDpi xmlns:a14="http://schemas.microsoft.com/office/drawing/2010/main" val="0"/>
              </a:ext>
            </a:extLst>
          </a:blip>
          <a:srcRect l="17244" t="3869" r="7896" b="4676"/>
          <a:stretch/>
        </p:blipFill>
        <p:spPr>
          <a:xfrm>
            <a:off x="24079801" y="16238884"/>
            <a:ext cx="3979121" cy="3240726"/>
          </a:xfrm>
          <a:prstGeom prst="rect">
            <a:avLst/>
          </a:prstGeom>
        </p:spPr>
      </p:pic>
      <p:pic>
        <p:nvPicPr>
          <p:cNvPr id="15" name="Picture 14">
            <a:extLst>
              <a:ext uri="{FF2B5EF4-FFF2-40B4-BE49-F238E27FC236}">
                <a16:creationId xmlns:a16="http://schemas.microsoft.com/office/drawing/2014/main" id="{20FF5161-2C5E-880E-2401-523FD94049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4524" y="8509860"/>
            <a:ext cx="4540404" cy="3936198"/>
          </a:xfrm>
          <a:prstGeom prst="rect">
            <a:avLst/>
          </a:prstGeom>
        </p:spPr>
      </p:pic>
      <p:pic>
        <p:nvPicPr>
          <p:cNvPr id="17" name="Picture 16">
            <a:extLst>
              <a:ext uri="{FF2B5EF4-FFF2-40B4-BE49-F238E27FC236}">
                <a16:creationId xmlns:a16="http://schemas.microsoft.com/office/drawing/2014/main" id="{F4B49E85-D95F-751C-0B83-01B8CE5CFEA1}"/>
              </a:ext>
            </a:extLst>
          </p:cNvPr>
          <p:cNvPicPr>
            <a:picLocks noChangeAspect="1"/>
          </p:cNvPicPr>
          <p:nvPr/>
        </p:nvPicPr>
        <p:blipFill rotWithShape="1">
          <a:blip r:embed="rId8">
            <a:extLst>
              <a:ext uri="{28A0092B-C50C-407E-A947-70E740481C1C}">
                <a14:useLocalDpi xmlns:a14="http://schemas.microsoft.com/office/drawing/2010/main" val="0"/>
              </a:ext>
            </a:extLst>
          </a:blip>
          <a:srcRect l="16553" r="6392" b="9512"/>
          <a:stretch/>
        </p:blipFill>
        <p:spPr>
          <a:xfrm>
            <a:off x="19843714" y="16238884"/>
            <a:ext cx="4139500" cy="3240726"/>
          </a:xfrm>
          <a:prstGeom prst="rect">
            <a:avLst/>
          </a:prstGeom>
        </p:spPr>
      </p:pic>
      <p:pic>
        <p:nvPicPr>
          <p:cNvPr id="18" name="Picture 17">
            <a:extLst>
              <a:ext uri="{FF2B5EF4-FFF2-40B4-BE49-F238E27FC236}">
                <a16:creationId xmlns:a16="http://schemas.microsoft.com/office/drawing/2014/main" id="{3D63D8A7-51EB-CC9A-1F05-8262A7A3015D}"/>
              </a:ext>
            </a:extLst>
          </p:cNvPr>
          <p:cNvPicPr>
            <a:picLocks noChangeAspect="1"/>
          </p:cNvPicPr>
          <p:nvPr/>
        </p:nvPicPr>
        <p:blipFill>
          <a:blip r:embed="rId9"/>
          <a:stretch>
            <a:fillRect/>
          </a:stretch>
        </p:blipFill>
        <p:spPr>
          <a:xfrm>
            <a:off x="8518896" y="8929339"/>
            <a:ext cx="5748664" cy="3516719"/>
          </a:xfrm>
          <a:prstGeom prst="rect">
            <a:avLst/>
          </a:prstGeom>
          <a:ln>
            <a:solidFill>
              <a:schemeClr val="tx1"/>
            </a:solidFill>
          </a:ln>
        </p:spPr>
      </p:pic>
      <p:pic>
        <p:nvPicPr>
          <p:cNvPr id="19" name="Picture 18">
            <a:extLst>
              <a:ext uri="{FF2B5EF4-FFF2-40B4-BE49-F238E27FC236}">
                <a16:creationId xmlns:a16="http://schemas.microsoft.com/office/drawing/2014/main" id="{3135A7C5-7EBF-BB32-731C-3A10406942FE}"/>
              </a:ext>
            </a:extLst>
          </p:cNvPr>
          <p:cNvPicPr>
            <a:picLocks noChangeAspect="1"/>
          </p:cNvPicPr>
          <p:nvPr/>
        </p:nvPicPr>
        <p:blipFill>
          <a:blip r:embed="rId10"/>
          <a:stretch>
            <a:fillRect/>
          </a:stretch>
        </p:blipFill>
        <p:spPr>
          <a:xfrm>
            <a:off x="13274524" y="7222660"/>
            <a:ext cx="6254641" cy="3899626"/>
          </a:xfrm>
          <a:prstGeom prst="rect">
            <a:avLst/>
          </a:prstGeom>
        </p:spPr>
      </p:pic>
      <p:sp>
        <p:nvSpPr>
          <p:cNvPr id="20" name="Text Box 2797">
            <a:extLst>
              <a:ext uri="{FF2B5EF4-FFF2-40B4-BE49-F238E27FC236}">
                <a16:creationId xmlns:a16="http://schemas.microsoft.com/office/drawing/2014/main" id="{0887FA1F-959B-06EA-5BF2-368088D060AC}"/>
              </a:ext>
            </a:extLst>
          </p:cNvPr>
          <p:cNvSpPr txBox="1">
            <a:spLocks noChangeArrowheads="1"/>
          </p:cNvSpPr>
          <p:nvPr/>
        </p:nvSpPr>
        <p:spPr bwMode="auto">
          <a:xfrm>
            <a:off x="8416999" y="4310327"/>
            <a:ext cx="11112166" cy="290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228" tIns="67228" rIns="67228" bIns="67228" anchor="ctr">
            <a:spAutoFit/>
          </a:bodyPr>
          <a:lstStyle>
            <a:lvl1pPr defTabSz="771525">
              <a:defRPr sz="2000">
                <a:solidFill>
                  <a:schemeClr val="tx1"/>
                </a:solidFill>
                <a:latin typeface="Times New Roman" panose="02020603050405020304" pitchFamily="18" charset="0"/>
              </a:defRPr>
            </a:lvl1pPr>
            <a:lvl2pPr marL="742950" indent="-285750" defTabSz="771525">
              <a:defRPr sz="2000">
                <a:solidFill>
                  <a:schemeClr val="tx1"/>
                </a:solidFill>
                <a:latin typeface="Times New Roman" panose="02020603050405020304" pitchFamily="18" charset="0"/>
              </a:defRPr>
            </a:lvl2pPr>
            <a:lvl3pPr marL="1143000" indent="-228600" defTabSz="771525">
              <a:defRPr sz="2000">
                <a:solidFill>
                  <a:schemeClr val="tx1"/>
                </a:solidFill>
                <a:latin typeface="Times New Roman" panose="02020603050405020304" pitchFamily="18" charset="0"/>
              </a:defRPr>
            </a:lvl3pPr>
            <a:lvl4pPr marL="1600200" indent="-228600" defTabSz="771525">
              <a:defRPr sz="2000">
                <a:solidFill>
                  <a:schemeClr val="tx1"/>
                </a:solidFill>
                <a:latin typeface="Times New Roman" panose="02020603050405020304" pitchFamily="18" charset="0"/>
              </a:defRPr>
            </a:lvl4pPr>
            <a:lvl5pPr marL="2057400" indent="-228600" defTabSz="771525">
              <a:defRPr sz="2000">
                <a:solidFill>
                  <a:schemeClr val="tx1"/>
                </a:solidFill>
                <a:latin typeface="Times New Roman" panose="02020603050405020304" pitchFamily="18" charset="0"/>
              </a:defRPr>
            </a:lvl5pPr>
            <a:lvl6pPr marL="2514600" indent="-228600" defTabSz="771525"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771525"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771525"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771525" eaLnBrk="0" fontAlgn="base" hangingPunct="0">
              <a:spcBef>
                <a:spcPct val="0"/>
              </a:spcBef>
              <a:spcAft>
                <a:spcPct val="0"/>
              </a:spcAft>
              <a:defRPr sz="2000">
                <a:solidFill>
                  <a:schemeClr val="tx1"/>
                </a:solidFill>
                <a:latin typeface="Times New Roman" panose="02020603050405020304" pitchFamily="18" charset="0"/>
              </a:defRPr>
            </a:lvl9pPr>
          </a:lstStyle>
          <a:p>
            <a:pPr algn="just"/>
            <a:r>
              <a:rPr lang="en-US" altLang="fr-FR" sz="3000" dirty="0">
                <a:solidFill>
                  <a:srgbClr val="002060"/>
                </a:solidFill>
                <a:latin typeface="+mj-lt"/>
                <a:cs typeface="Times New Roman" panose="02020603050405020304" pitchFamily="18" charset="0"/>
              </a:rPr>
              <a:t>The Pachydiscus neubergicus (Hauer) and </a:t>
            </a:r>
            <a:r>
              <a:rPr lang="en-US" altLang="fr-FR" sz="3000" dirty="0" err="1">
                <a:solidFill>
                  <a:srgbClr val="002060"/>
                </a:solidFill>
                <a:latin typeface="+mj-lt"/>
                <a:cs typeface="Times New Roman" panose="02020603050405020304" pitchFamily="18" charset="0"/>
              </a:rPr>
              <a:t>Hauericeras</a:t>
            </a:r>
            <a:r>
              <a:rPr lang="en-US" altLang="fr-FR" sz="3000" dirty="0">
                <a:solidFill>
                  <a:srgbClr val="002060"/>
                </a:solidFill>
                <a:latin typeface="+mj-lt"/>
                <a:cs typeface="Times New Roman" panose="02020603050405020304" pitchFamily="18" charset="0"/>
              </a:rPr>
              <a:t> </a:t>
            </a:r>
            <a:r>
              <a:rPr lang="en-US" altLang="fr-FR" sz="3000" dirty="0" err="1">
                <a:solidFill>
                  <a:srgbClr val="002060"/>
                </a:solidFill>
                <a:latin typeface="+mj-lt"/>
                <a:cs typeface="Times New Roman" panose="02020603050405020304" pitchFamily="18" charset="0"/>
              </a:rPr>
              <a:t>sulcatum</a:t>
            </a:r>
            <a:r>
              <a:rPr lang="en-US" altLang="fr-FR" sz="3000" dirty="0">
                <a:solidFill>
                  <a:srgbClr val="002060"/>
                </a:solidFill>
                <a:latin typeface="+mj-lt"/>
                <a:cs typeface="Times New Roman" panose="02020603050405020304" pitchFamily="18" charset="0"/>
              </a:rPr>
              <a:t> (</a:t>
            </a:r>
            <a:r>
              <a:rPr lang="en-US" altLang="fr-FR" sz="3000" dirty="0" err="1">
                <a:solidFill>
                  <a:srgbClr val="002060"/>
                </a:solidFill>
                <a:latin typeface="+mj-lt"/>
                <a:cs typeface="Times New Roman" panose="02020603050405020304" pitchFamily="18" charset="0"/>
              </a:rPr>
              <a:t>Kner</a:t>
            </a:r>
            <a:r>
              <a:rPr lang="en-US" altLang="fr-FR" sz="3000" dirty="0">
                <a:solidFill>
                  <a:srgbClr val="002060"/>
                </a:solidFill>
                <a:latin typeface="+mj-lt"/>
                <a:cs typeface="Times New Roman" panose="02020603050405020304" pitchFamily="18" charset="0"/>
              </a:rPr>
              <a:t>) fauna, dated to the Maastrichtian, is found in this sequence (Fig.2). The exposed part is approximately 50 meters in length, with an average thickness of about 5 meters. Itis intersected in the central part by a roughly 1.5 meter-thick gabbroic subvolcanic body and is covered with a approximately 2 meter-thick volcanic layer of basalts with high</a:t>
            </a:r>
          </a:p>
        </p:txBody>
      </p:sp>
      <p:cxnSp>
        <p:nvCxnSpPr>
          <p:cNvPr id="23" name="Straight Arrow Connector 22">
            <a:extLst>
              <a:ext uri="{FF2B5EF4-FFF2-40B4-BE49-F238E27FC236}">
                <a16:creationId xmlns:a16="http://schemas.microsoft.com/office/drawing/2014/main" id="{42D48EBA-055A-7FD3-D5FE-937FAF44527B}"/>
              </a:ext>
            </a:extLst>
          </p:cNvPr>
          <p:cNvCxnSpPr>
            <a:cxnSpLocks/>
          </p:cNvCxnSpPr>
          <p:nvPr/>
        </p:nvCxnSpPr>
        <p:spPr>
          <a:xfrm flipV="1">
            <a:off x="12265830" y="11122286"/>
            <a:ext cx="889620" cy="62575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3" name="Text Box 2797">
            <a:extLst>
              <a:ext uri="{FF2B5EF4-FFF2-40B4-BE49-F238E27FC236}">
                <a16:creationId xmlns:a16="http://schemas.microsoft.com/office/drawing/2014/main" id="{66411455-0F86-7A97-AB0D-6BA6CE961FCF}"/>
              </a:ext>
            </a:extLst>
          </p:cNvPr>
          <p:cNvSpPr txBox="1">
            <a:spLocks noChangeArrowheads="1"/>
          </p:cNvSpPr>
          <p:nvPr/>
        </p:nvSpPr>
        <p:spPr bwMode="auto">
          <a:xfrm>
            <a:off x="14167294" y="11135436"/>
            <a:ext cx="5498164" cy="124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228" tIns="67228" rIns="67228" bIns="67228" anchor="ctr">
            <a:spAutoFit/>
          </a:bodyPr>
          <a:lstStyle>
            <a:lvl1pPr defTabSz="771525">
              <a:defRPr sz="2000">
                <a:solidFill>
                  <a:schemeClr val="tx1"/>
                </a:solidFill>
                <a:latin typeface="Times New Roman" panose="02020603050405020304" pitchFamily="18" charset="0"/>
              </a:defRPr>
            </a:lvl1pPr>
            <a:lvl2pPr marL="742950" indent="-285750" defTabSz="771525">
              <a:defRPr sz="2000">
                <a:solidFill>
                  <a:schemeClr val="tx1"/>
                </a:solidFill>
                <a:latin typeface="Times New Roman" panose="02020603050405020304" pitchFamily="18" charset="0"/>
              </a:defRPr>
            </a:lvl2pPr>
            <a:lvl3pPr marL="1143000" indent="-228600" defTabSz="771525">
              <a:defRPr sz="2000">
                <a:solidFill>
                  <a:schemeClr val="tx1"/>
                </a:solidFill>
                <a:latin typeface="Times New Roman" panose="02020603050405020304" pitchFamily="18" charset="0"/>
              </a:defRPr>
            </a:lvl3pPr>
            <a:lvl4pPr marL="1600200" indent="-228600" defTabSz="771525">
              <a:defRPr sz="2000">
                <a:solidFill>
                  <a:schemeClr val="tx1"/>
                </a:solidFill>
                <a:latin typeface="Times New Roman" panose="02020603050405020304" pitchFamily="18" charset="0"/>
              </a:defRPr>
            </a:lvl4pPr>
            <a:lvl5pPr marL="2057400" indent="-228600" defTabSz="771525">
              <a:defRPr sz="2000">
                <a:solidFill>
                  <a:schemeClr val="tx1"/>
                </a:solidFill>
                <a:latin typeface="Times New Roman" panose="02020603050405020304" pitchFamily="18" charset="0"/>
              </a:defRPr>
            </a:lvl5pPr>
            <a:lvl6pPr marL="2514600" indent="-228600" defTabSz="771525"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771525"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771525"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771525" eaLnBrk="0" fontAlgn="base" hangingPunct="0">
              <a:spcBef>
                <a:spcPct val="0"/>
              </a:spcBef>
              <a:spcAft>
                <a:spcPct val="0"/>
              </a:spcAft>
              <a:defRPr sz="2000">
                <a:solidFill>
                  <a:schemeClr val="tx1"/>
                </a:solidFill>
                <a:latin typeface="Times New Roman" panose="02020603050405020304" pitchFamily="18" charset="0"/>
              </a:defRPr>
            </a:lvl9pPr>
          </a:lstStyle>
          <a:p>
            <a:pPr algn="ctr" defTabSz="915988" eaLnBrk="1" fontAlgn="auto" hangingPunct="1">
              <a:spcBef>
                <a:spcPts val="0"/>
              </a:spcBef>
              <a:spcAft>
                <a:spcPct val="30000"/>
              </a:spcAft>
              <a:buClr>
                <a:srgbClr val="FF0000"/>
              </a:buClr>
              <a:defRPr/>
            </a:pPr>
            <a:r>
              <a:rPr lang="en-US" altLang="fr-FR" sz="2402" b="1" dirty="0">
                <a:solidFill>
                  <a:srgbClr val="0070C0"/>
                </a:solidFill>
                <a:latin typeface="+mj-lt"/>
                <a:cs typeface="Times New Roman" panose="02020603050405020304" pitchFamily="18" charset="0"/>
              </a:rPr>
              <a:t>Fig. 1 the Khrami Massif, the mass burial site of the village Kldeisi. Geological map of Georgia 1:500 000 (</a:t>
            </a:r>
            <a:r>
              <a:rPr lang="en-US" altLang="fr-FR" sz="2402" b="1" dirty="0" err="1">
                <a:solidFill>
                  <a:srgbClr val="0070C0"/>
                </a:solidFill>
                <a:latin typeface="+mj-lt"/>
                <a:cs typeface="Times New Roman" panose="02020603050405020304" pitchFamily="18" charset="0"/>
              </a:rPr>
              <a:t>Gujabidze</a:t>
            </a:r>
            <a:r>
              <a:rPr lang="en-US" altLang="fr-FR" sz="2402" b="1" dirty="0">
                <a:solidFill>
                  <a:srgbClr val="0070C0"/>
                </a:solidFill>
                <a:latin typeface="+mj-lt"/>
                <a:cs typeface="Times New Roman" panose="02020603050405020304" pitchFamily="18" charset="0"/>
              </a:rPr>
              <a:t> et. al.)</a:t>
            </a:r>
          </a:p>
        </p:txBody>
      </p:sp>
      <p:sp>
        <p:nvSpPr>
          <p:cNvPr id="39" name="Text Box 2797">
            <a:extLst>
              <a:ext uri="{FF2B5EF4-FFF2-40B4-BE49-F238E27FC236}">
                <a16:creationId xmlns:a16="http://schemas.microsoft.com/office/drawing/2014/main" id="{915D0809-E089-9F42-023C-FE9EB6F854AD}"/>
              </a:ext>
            </a:extLst>
          </p:cNvPr>
          <p:cNvSpPr txBox="1">
            <a:spLocks noChangeArrowheads="1"/>
          </p:cNvSpPr>
          <p:nvPr/>
        </p:nvSpPr>
        <p:spPr bwMode="auto">
          <a:xfrm>
            <a:off x="19765724" y="19595282"/>
            <a:ext cx="8293198" cy="50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228" tIns="67228" rIns="67228" bIns="67228" anchor="ctr">
            <a:spAutoFit/>
          </a:bodyPr>
          <a:lstStyle>
            <a:lvl1pPr defTabSz="771525">
              <a:defRPr sz="2000">
                <a:solidFill>
                  <a:schemeClr val="tx1"/>
                </a:solidFill>
                <a:latin typeface="Times New Roman" panose="02020603050405020304" pitchFamily="18" charset="0"/>
              </a:defRPr>
            </a:lvl1pPr>
            <a:lvl2pPr marL="742950" indent="-285750" defTabSz="771525">
              <a:defRPr sz="2000">
                <a:solidFill>
                  <a:schemeClr val="tx1"/>
                </a:solidFill>
                <a:latin typeface="Times New Roman" panose="02020603050405020304" pitchFamily="18" charset="0"/>
              </a:defRPr>
            </a:lvl2pPr>
            <a:lvl3pPr marL="1143000" indent="-228600" defTabSz="771525">
              <a:defRPr sz="2000">
                <a:solidFill>
                  <a:schemeClr val="tx1"/>
                </a:solidFill>
                <a:latin typeface="Times New Roman" panose="02020603050405020304" pitchFamily="18" charset="0"/>
              </a:defRPr>
            </a:lvl3pPr>
            <a:lvl4pPr marL="1600200" indent="-228600" defTabSz="771525">
              <a:defRPr sz="2000">
                <a:solidFill>
                  <a:schemeClr val="tx1"/>
                </a:solidFill>
                <a:latin typeface="Times New Roman" panose="02020603050405020304" pitchFamily="18" charset="0"/>
              </a:defRPr>
            </a:lvl4pPr>
            <a:lvl5pPr marL="2057400" indent="-228600" defTabSz="771525">
              <a:defRPr sz="2000">
                <a:solidFill>
                  <a:schemeClr val="tx1"/>
                </a:solidFill>
                <a:latin typeface="Times New Roman" panose="02020603050405020304" pitchFamily="18" charset="0"/>
              </a:defRPr>
            </a:lvl5pPr>
            <a:lvl6pPr marL="2514600" indent="-228600" defTabSz="771525"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771525"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771525"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771525" eaLnBrk="0" fontAlgn="base" hangingPunct="0">
              <a:spcBef>
                <a:spcPct val="0"/>
              </a:spcBef>
              <a:spcAft>
                <a:spcPct val="0"/>
              </a:spcAft>
              <a:defRPr sz="2000">
                <a:solidFill>
                  <a:schemeClr val="tx1"/>
                </a:solidFill>
                <a:latin typeface="Times New Roman" panose="02020603050405020304" pitchFamily="18" charset="0"/>
              </a:defRPr>
            </a:lvl9pPr>
          </a:lstStyle>
          <a:p>
            <a:pPr algn="ctr" defTabSz="915988" eaLnBrk="1" fontAlgn="auto" hangingPunct="1">
              <a:spcBef>
                <a:spcPts val="0"/>
              </a:spcBef>
              <a:spcAft>
                <a:spcPct val="30000"/>
              </a:spcAft>
              <a:buClr>
                <a:srgbClr val="FF0000"/>
              </a:buClr>
              <a:defRPr/>
            </a:pPr>
            <a:r>
              <a:rPr lang="en-US" altLang="fr-FR" sz="2402" b="1" dirty="0">
                <a:solidFill>
                  <a:srgbClr val="0070C0"/>
                </a:solidFill>
                <a:latin typeface="+mj-lt"/>
                <a:cs typeface="Times New Roman" panose="02020603050405020304" pitchFamily="18" charset="0"/>
              </a:rPr>
              <a:t>Fig. 3 Pillow basalts overlying the Gryphaeas burial section.</a:t>
            </a:r>
          </a:p>
        </p:txBody>
      </p:sp>
      <p:sp>
        <p:nvSpPr>
          <p:cNvPr id="46" name="Text Box 2797">
            <a:extLst>
              <a:ext uri="{FF2B5EF4-FFF2-40B4-BE49-F238E27FC236}">
                <a16:creationId xmlns:a16="http://schemas.microsoft.com/office/drawing/2014/main" id="{1E588475-E326-A47A-20B5-56307AC8E089}"/>
              </a:ext>
            </a:extLst>
          </p:cNvPr>
          <p:cNvSpPr txBox="1">
            <a:spLocks noChangeArrowheads="1"/>
          </p:cNvSpPr>
          <p:nvPr/>
        </p:nvSpPr>
        <p:spPr bwMode="auto">
          <a:xfrm>
            <a:off x="19786973" y="12596954"/>
            <a:ext cx="8271949" cy="50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228" tIns="67228" rIns="67228" bIns="67228" anchor="ctr">
            <a:spAutoFit/>
          </a:bodyPr>
          <a:lstStyle>
            <a:lvl1pPr defTabSz="771525">
              <a:defRPr sz="2000">
                <a:solidFill>
                  <a:schemeClr val="tx1"/>
                </a:solidFill>
                <a:latin typeface="Times New Roman" panose="02020603050405020304" pitchFamily="18" charset="0"/>
              </a:defRPr>
            </a:lvl1pPr>
            <a:lvl2pPr marL="742950" indent="-285750" defTabSz="771525">
              <a:defRPr sz="2000">
                <a:solidFill>
                  <a:schemeClr val="tx1"/>
                </a:solidFill>
                <a:latin typeface="Times New Roman" panose="02020603050405020304" pitchFamily="18" charset="0"/>
              </a:defRPr>
            </a:lvl2pPr>
            <a:lvl3pPr marL="1143000" indent="-228600" defTabSz="771525">
              <a:defRPr sz="2000">
                <a:solidFill>
                  <a:schemeClr val="tx1"/>
                </a:solidFill>
                <a:latin typeface="Times New Roman" panose="02020603050405020304" pitchFamily="18" charset="0"/>
              </a:defRPr>
            </a:lvl3pPr>
            <a:lvl4pPr marL="1600200" indent="-228600" defTabSz="771525">
              <a:defRPr sz="2000">
                <a:solidFill>
                  <a:schemeClr val="tx1"/>
                </a:solidFill>
                <a:latin typeface="Times New Roman" panose="02020603050405020304" pitchFamily="18" charset="0"/>
              </a:defRPr>
            </a:lvl4pPr>
            <a:lvl5pPr marL="2057400" indent="-228600" defTabSz="771525">
              <a:defRPr sz="2000">
                <a:solidFill>
                  <a:schemeClr val="tx1"/>
                </a:solidFill>
                <a:latin typeface="Times New Roman" panose="02020603050405020304" pitchFamily="18" charset="0"/>
              </a:defRPr>
            </a:lvl5pPr>
            <a:lvl6pPr marL="2514600" indent="-228600" defTabSz="771525"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771525"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771525"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771525" eaLnBrk="0" fontAlgn="base" hangingPunct="0">
              <a:spcBef>
                <a:spcPct val="0"/>
              </a:spcBef>
              <a:spcAft>
                <a:spcPct val="0"/>
              </a:spcAft>
              <a:defRPr sz="2000">
                <a:solidFill>
                  <a:schemeClr val="tx1"/>
                </a:solidFill>
                <a:latin typeface="Times New Roman" panose="02020603050405020304" pitchFamily="18" charset="0"/>
              </a:defRPr>
            </a:lvl9pPr>
          </a:lstStyle>
          <a:p>
            <a:pPr algn="ctr" defTabSz="915988" eaLnBrk="1" fontAlgn="auto" hangingPunct="1">
              <a:spcBef>
                <a:spcPts val="0"/>
              </a:spcBef>
              <a:spcAft>
                <a:spcPct val="30000"/>
              </a:spcAft>
              <a:buClr>
                <a:srgbClr val="FF0000"/>
              </a:buClr>
              <a:defRPr/>
            </a:pPr>
            <a:r>
              <a:rPr lang="en-US" altLang="fr-FR" sz="2402" b="1" dirty="0">
                <a:solidFill>
                  <a:srgbClr val="0070C0"/>
                </a:solidFill>
                <a:latin typeface="+mj-lt"/>
                <a:cs typeface="Times New Roman" panose="02020603050405020304" pitchFamily="18" charset="0"/>
              </a:rPr>
              <a:t>Fig. 2 The Gryphaea fossilized mollusk (7X5 cm) of Kldeisi site. </a:t>
            </a:r>
          </a:p>
        </p:txBody>
      </p:sp>
      <p:sp>
        <p:nvSpPr>
          <p:cNvPr id="48" name="TextBox 47">
            <a:extLst>
              <a:ext uri="{FF2B5EF4-FFF2-40B4-BE49-F238E27FC236}">
                <a16:creationId xmlns:a16="http://schemas.microsoft.com/office/drawing/2014/main" id="{B70FD93E-49AA-05F6-4D04-8AFDE2617F68}"/>
              </a:ext>
            </a:extLst>
          </p:cNvPr>
          <p:cNvSpPr txBox="1"/>
          <p:nvPr/>
        </p:nvSpPr>
        <p:spPr>
          <a:xfrm>
            <a:off x="8577932" y="16125521"/>
            <a:ext cx="334561" cy="637849"/>
          </a:xfrm>
          <a:prstGeom prst="rect">
            <a:avLst/>
          </a:prstGeom>
          <a:noFill/>
        </p:spPr>
        <p:txBody>
          <a:bodyPr wrap="none" lIns="72000" tIns="72000" rIns="72000" bIns="72000" rtlCol="0">
            <a:spAutoFit/>
          </a:bodyPr>
          <a:lstStyle/>
          <a:p>
            <a:r>
              <a:rPr lang="en-US" sz="3200" b="1" dirty="0">
                <a:solidFill>
                  <a:schemeClr val="bg1"/>
                </a:solidFill>
              </a:rPr>
              <a:t>a</a:t>
            </a:r>
          </a:p>
        </p:txBody>
      </p:sp>
      <p:sp>
        <p:nvSpPr>
          <p:cNvPr id="50" name="TextBox 49">
            <a:extLst>
              <a:ext uri="{FF2B5EF4-FFF2-40B4-BE49-F238E27FC236}">
                <a16:creationId xmlns:a16="http://schemas.microsoft.com/office/drawing/2014/main" id="{2B5452D4-F15A-CB0A-68AC-965747E3EDF3}"/>
              </a:ext>
            </a:extLst>
          </p:cNvPr>
          <p:cNvSpPr txBox="1"/>
          <p:nvPr/>
        </p:nvSpPr>
        <p:spPr>
          <a:xfrm>
            <a:off x="14284884" y="16186084"/>
            <a:ext cx="1412316" cy="637849"/>
          </a:xfrm>
          <a:prstGeom prst="rect">
            <a:avLst/>
          </a:prstGeom>
          <a:noFill/>
        </p:spPr>
        <p:txBody>
          <a:bodyPr wrap="square" lIns="72000" tIns="72000" rIns="72000" bIns="72000" rtlCol="0">
            <a:spAutoFit/>
          </a:bodyPr>
          <a:lstStyle/>
          <a:p>
            <a:r>
              <a:rPr lang="en-US" sz="3200" b="1" dirty="0">
                <a:solidFill>
                  <a:schemeClr val="bg1"/>
                </a:solidFill>
              </a:rPr>
              <a:t>b</a:t>
            </a:r>
          </a:p>
        </p:txBody>
      </p:sp>
    </p:spTree>
  </p:cSld>
  <p:clrMapOvr>
    <a:masterClrMapping/>
  </p:clrMapOvr>
  <p:transition spd="slow"/>
</p:sld>
</file>

<file path=ppt/theme/theme1.xml><?xml version="1.0" encoding="utf-8"?>
<a:theme xmlns:a="http://schemas.openxmlformats.org/drawingml/2006/main" name="Thème1 SPRINGER">
  <a:themeElements>
    <a:clrScheme name="Personnalisé 1">
      <a:dk1>
        <a:srgbClr val="58595B"/>
      </a:dk1>
      <a:lt1>
        <a:srgbClr val="FFFFFF"/>
      </a:lt1>
      <a:dk2>
        <a:srgbClr val="B1B1B3"/>
      </a:dk2>
      <a:lt2>
        <a:srgbClr val="7E7F82"/>
      </a:lt2>
      <a:accent1>
        <a:srgbClr val="183642"/>
      </a:accent1>
      <a:accent2>
        <a:srgbClr val="3C9CD7"/>
      </a:accent2>
      <a:accent3>
        <a:srgbClr val="DB1830"/>
      </a:accent3>
      <a:accent4>
        <a:srgbClr val="CEDBE0"/>
      </a:accent4>
      <a:accent5>
        <a:srgbClr val="608BA3"/>
      </a:accent5>
      <a:accent6>
        <a:srgbClr val="8FAEC1"/>
      </a:accent6>
      <a:hlink>
        <a:srgbClr val="3C9CD7"/>
      </a:hlink>
      <a:folHlink>
        <a:srgbClr val="00B8B0"/>
      </a:folHlink>
    </a:clrScheme>
    <a:fontScheme name="Springer Natur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extLst>
    <a:ext uri="{05A4C25C-085E-4340-85A3-A5531E510DB2}">
      <thm15:themeFamily xmlns:thm15="http://schemas.microsoft.com/office/thememl/2012/main" name="Thème1 SPRINGER" id="{3506AA4F-5159-4E26-85A1-8A7933FC6888}" vid="{E2E45C98-BD8B-424C-B5C7-0F6D878DBD1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Thème1 SPRINGER</Template>
  <TotalTime>4761</TotalTime>
  <Words>1121</Words>
  <Application>Microsoft Office PowerPoint</Application>
  <PresentationFormat>Custom</PresentationFormat>
  <Paragraphs>85</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Arial</vt:lpstr>
      <vt:lpstr>Roboto</vt:lpstr>
      <vt:lpstr>Calibri Light</vt:lpstr>
      <vt:lpstr>Times New Roman</vt:lpstr>
      <vt:lpstr>Thème1 SPRINGER</vt:lpstr>
      <vt:lpstr>PowerPoint Presentation</vt:lpstr>
    </vt:vector>
  </TitlesOfParts>
  <Company>SAHBI MOALLA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SAHBI MOALLA</dc:creator>
  <cp:lastModifiedBy>salome.gogoladze@iliauni.edu.ge</cp:lastModifiedBy>
  <cp:revision>210</cp:revision>
  <cp:lastPrinted>1998-09-03T21:09:00Z</cp:lastPrinted>
  <dcterms:created xsi:type="dcterms:W3CDTF">1998-08-31T18:15:40Z</dcterms:created>
  <dcterms:modified xsi:type="dcterms:W3CDTF">2023-11-17T12:53:02Z</dcterms:modified>
</cp:coreProperties>
</file>