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4" r:id="rId1"/>
  </p:sldMasterIdLst>
  <p:notesMasterIdLst>
    <p:notesMasterId r:id="rId3"/>
  </p:notesMasterIdLst>
  <p:handoutMasterIdLst>
    <p:handoutMasterId r:id="rId4"/>
  </p:handoutMasterIdLst>
  <p:sldIdLst>
    <p:sldId id="256" r:id="rId2"/>
  </p:sldIdLst>
  <p:sldSz cx="36576000" cy="20574000"/>
  <p:notesSz cx="51206400" cy="3758565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Roboto" panose="02000000000000000000" pitchFamily="2" charset="0"/>
      <p:regular r:id="rId11"/>
      <p:bold r:id="rId12"/>
      <p:italic r:id="rId13"/>
    </p:embeddedFont>
  </p:embeddedFontLst>
  <p:defaultTextStyle>
    <a:defPPr>
      <a:defRPr lang="en-US"/>
    </a:defPPr>
    <a:lvl1pPr algn="l" defTabSz="590982"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294376" indent="14496" algn="l" defTabSz="590982"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590982" indent="28992" algn="l" defTabSz="590982"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887588" indent="42372" algn="l" defTabSz="590982"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184194" indent="56868" algn="l" defTabSz="590982"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1605686" algn="l" defTabSz="642275" rtl="0" eaLnBrk="1" latinLnBrk="0" hangingPunct="1">
      <a:defRPr kern="1200">
        <a:solidFill>
          <a:schemeClr val="tx1"/>
        </a:solidFill>
        <a:latin typeface="Calibri Light" panose="020F0302020204030204" pitchFamily="34" charset="0"/>
        <a:ea typeface="+mn-ea"/>
        <a:cs typeface="+mn-cs"/>
      </a:defRPr>
    </a:lvl6pPr>
    <a:lvl7pPr marL="1926824" algn="l" defTabSz="642275" rtl="0" eaLnBrk="1" latinLnBrk="0" hangingPunct="1">
      <a:defRPr kern="1200">
        <a:solidFill>
          <a:schemeClr val="tx1"/>
        </a:solidFill>
        <a:latin typeface="Calibri Light" panose="020F0302020204030204" pitchFamily="34" charset="0"/>
        <a:ea typeface="+mn-ea"/>
        <a:cs typeface="+mn-cs"/>
      </a:defRPr>
    </a:lvl7pPr>
    <a:lvl8pPr marL="2247961" algn="l" defTabSz="642275" rtl="0" eaLnBrk="1" latinLnBrk="0" hangingPunct="1">
      <a:defRPr kern="1200">
        <a:solidFill>
          <a:schemeClr val="tx1"/>
        </a:solidFill>
        <a:latin typeface="Calibri Light" panose="020F0302020204030204" pitchFamily="34" charset="0"/>
        <a:ea typeface="+mn-ea"/>
        <a:cs typeface="+mn-cs"/>
      </a:defRPr>
    </a:lvl8pPr>
    <a:lvl9pPr marL="2569098" algn="l" defTabSz="642275" rtl="0" eaLnBrk="1" latinLnBrk="0" hangingPunct="1">
      <a:defRPr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15:guide id="1" orient="horz" pos="6482" userDrawn="1">
          <p15:clr>
            <a:srgbClr val="A4A3A4"/>
          </p15:clr>
        </p15:guide>
        <p15:guide id="2" pos="11520" userDrawn="1">
          <p15:clr>
            <a:srgbClr val="A4A3A4"/>
          </p15:clr>
        </p15:guide>
      </p15:sldGuideLst>
    </p:ext>
    <p:ext uri="{2D200454-40CA-4A62-9FC3-DE9A4176ACB9}">
      <p15:notesGuideLst xmlns:p15="http://schemas.microsoft.com/office/powerpoint/2012/main">
        <p15:guide id="1" orient="horz" pos="11838">
          <p15:clr>
            <a:srgbClr val="A4A3A4"/>
          </p15:clr>
        </p15:guide>
        <p15:guide id="2" pos="16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8F7"/>
    <a:srgbClr val="8BC041"/>
    <a:srgbClr val="CEDBE0"/>
    <a:srgbClr val="C4D82E"/>
    <a:srgbClr val="7E9AAB"/>
    <a:srgbClr val="547A90"/>
    <a:srgbClr val="0CA4D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433" autoAdjust="0"/>
  </p:normalViewPr>
  <p:slideViewPr>
    <p:cSldViewPr>
      <p:cViewPr>
        <p:scale>
          <a:sx n="40" d="100"/>
          <a:sy n="40" d="100"/>
        </p:scale>
        <p:origin x="-546" y="-534"/>
      </p:cViewPr>
      <p:guideLst>
        <p:guide orient="horz" pos="6482"/>
        <p:guide pos="115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1" d="100"/>
          <a:sy n="21" d="100"/>
        </p:scale>
        <p:origin x="2352" y="120"/>
      </p:cViewPr>
      <p:guideLst>
        <p:guide orient="horz" pos="11838"/>
        <p:guide pos="16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BAC4BAAF-6EF0-4633-97A0-3BBC9E199187}"/>
              </a:ext>
            </a:extLst>
          </p:cNvPr>
          <p:cNvSpPr>
            <a:spLocks noGrp="1" noChangeArrowheads="1"/>
          </p:cNvSpPr>
          <p:nvPr>
            <p:ph type="hdr" sz="quarter"/>
          </p:nvPr>
        </p:nvSpPr>
        <p:spPr bwMode="auto">
          <a:xfrm>
            <a:off x="0" y="0"/>
            <a:ext cx="23045738"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8666" tIns="259333" rIns="518666" bIns="259333" numCol="1" anchor="t" anchorCtr="0" compatLnSpc="1">
            <a:prstTxWarp prst="textNoShape">
              <a:avLst/>
            </a:prstTxWarp>
          </a:bodyPr>
          <a:lstStyle>
            <a:lvl1pPr defTabSz="5186363" eaLnBrk="1" fontAlgn="auto" hangingPunct="1">
              <a:spcBef>
                <a:spcPts val="0"/>
              </a:spcBef>
              <a:spcAft>
                <a:spcPts val="0"/>
              </a:spcAft>
              <a:defRPr sz="6800">
                <a:latin typeface="+mn-lt"/>
              </a:defRPr>
            </a:lvl1pPr>
          </a:lstStyle>
          <a:p>
            <a:pPr>
              <a:defRPr/>
            </a:pPr>
            <a:endParaRPr lang="en-US" dirty="0"/>
          </a:p>
        </p:txBody>
      </p:sp>
      <p:sp>
        <p:nvSpPr>
          <p:cNvPr id="5123" name="Rectangle 1027">
            <a:extLst>
              <a:ext uri="{FF2B5EF4-FFF2-40B4-BE49-F238E27FC236}">
                <a16:creationId xmlns:a16="http://schemas.microsoft.com/office/drawing/2014/main" id="{54D67699-C6C8-4CC9-B339-771EF860FEA1}"/>
              </a:ext>
            </a:extLst>
          </p:cNvPr>
          <p:cNvSpPr>
            <a:spLocks noGrp="1" noChangeArrowheads="1"/>
          </p:cNvSpPr>
          <p:nvPr>
            <p:ph type="dt" sz="quarter" idx="1"/>
          </p:nvPr>
        </p:nvSpPr>
        <p:spPr bwMode="auto">
          <a:xfrm>
            <a:off x="30135513" y="0"/>
            <a:ext cx="23045737"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8666" tIns="259333" rIns="518666" bIns="259333" numCol="1" anchor="t" anchorCtr="0" compatLnSpc="1">
            <a:prstTxWarp prst="textNoShape">
              <a:avLst/>
            </a:prstTxWarp>
          </a:bodyPr>
          <a:lstStyle>
            <a:lvl1pPr algn="r" defTabSz="5186363" eaLnBrk="1" fontAlgn="auto" hangingPunct="1">
              <a:spcBef>
                <a:spcPts val="0"/>
              </a:spcBef>
              <a:spcAft>
                <a:spcPts val="0"/>
              </a:spcAft>
              <a:defRPr sz="6800">
                <a:latin typeface="+mn-lt"/>
              </a:defRPr>
            </a:lvl1pPr>
          </a:lstStyle>
          <a:p>
            <a:pPr>
              <a:defRPr/>
            </a:pPr>
            <a:endParaRPr lang="en-US" dirty="0"/>
          </a:p>
        </p:txBody>
      </p:sp>
      <p:sp>
        <p:nvSpPr>
          <p:cNvPr id="5124" name="Rectangle 1028">
            <a:extLst>
              <a:ext uri="{FF2B5EF4-FFF2-40B4-BE49-F238E27FC236}">
                <a16:creationId xmlns:a16="http://schemas.microsoft.com/office/drawing/2014/main" id="{7DB56D5F-180A-42B4-83C7-5A4F46492EA2}"/>
              </a:ext>
            </a:extLst>
          </p:cNvPr>
          <p:cNvSpPr>
            <a:spLocks noGrp="1" noChangeArrowheads="1"/>
          </p:cNvSpPr>
          <p:nvPr>
            <p:ph type="ftr" sz="quarter" idx="2"/>
          </p:nvPr>
        </p:nvSpPr>
        <p:spPr bwMode="auto">
          <a:xfrm>
            <a:off x="0" y="35706050"/>
            <a:ext cx="23045738"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8666" tIns="259333" rIns="518666" bIns="259333" numCol="1" anchor="b" anchorCtr="0" compatLnSpc="1">
            <a:prstTxWarp prst="textNoShape">
              <a:avLst/>
            </a:prstTxWarp>
          </a:bodyPr>
          <a:lstStyle>
            <a:lvl1pPr defTabSz="5186363" eaLnBrk="1" fontAlgn="auto" hangingPunct="1">
              <a:spcBef>
                <a:spcPts val="0"/>
              </a:spcBef>
              <a:spcAft>
                <a:spcPts val="0"/>
              </a:spcAft>
              <a:defRPr sz="6800">
                <a:latin typeface="+mn-lt"/>
              </a:defRPr>
            </a:lvl1pPr>
          </a:lstStyle>
          <a:p>
            <a:pPr>
              <a:defRPr/>
            </a:pPr>
            <a:endParaRPr lang="en-US" dirty="0"/>
          </a:p>
        </p:txBody>
      </p:sp>
      <p:sp>
        <p:nvSpPr>
          <p:cNvPr id="5125" name="Rectangle 1029">
            <a:extLst>
              <a:ext uri="{FF2B5EF4-FFF2-40B4-BE49-F238E27FC236}">
                <a16:creationId xmlns:a16="http://schemas.microsoft.com/office/drawing/2014/main" id="{64A629D2-8A08-4AF6-8640-9186A117186A}"/>
              </a:ext>
            </a:extLst>
          </p:cNvPr>
          <p:cNvSpPr>
            <a:spLocks noGrp="1" noChangeArrowheads="1"/>
          </p:cNvSpPr>
          <p:nvPr>
            <p:ph type="sldNum" sz="quarter" idx="3"/>
          </p:nvPr>
        </p:nvSpPr>
        <p:spPr bwMode="auto">
          <a:xfrm>
            <a:off x="30135513" y="35706050"/>
            <a:ext cx="23045737"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8666" tIns="259333" rIns="518666" bIns="259333" numCol="1" anchor="b" anchorCtr="0" compatLnSpc="1">
            <a:prstTxWarp prst="textNoShape">
              <a:avLst/>
            </a:prstTxWarp>
          </a:bodyPr>
          <a:lstStyle>
            <a:lvl1pPr algn="r" defTabSz="5186363" eaLnBrk="1" fontAlgn="auto" hangingPunct="1">
              <a:spcBef>
                <a:spcPts val="0"/>
              </a:spcBef>
              <a:spcAft>
                <a:spcPts val="0"/>
              </a:spcAft>
              <a:defRPr sz="6800">
                <a:latin typeface="+mn-lt"/>
              </a:defRPr>
            </a:lvl1pPr>
          </a:lstStyle>
          <a:p>
            <a:pPr>
              <a:defRPr/>
            </a:pPr>
            <a:fld id="{BD952474-7C57-44CC-B10D-3C82765B39E9}" type="slidenum">
              <a:rPr lang="en-US" altLang="fr-FR"/>
              <a:pPr>
                <a:defRPr/>
              </a:pPr>
              <a:t>‹#›</a:t>
            </a:fld>
            <a:endParaRPr lang="en-US" altLang="fr-FR" dirty="0"/>
          </a:p>
        </p:txBody>
      </p:sp>
    </p:spTree>
    <p:extLst>
      <p:ext uri="{BB962C8B-B14F-4D97-AF65-F5344CB8AC3E}">
        <p14:creationId xmlns:p14="http://schemas.microsoft.com/office/powerpoint/2010/main" val="403185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A23D183-0221-4A94-8F38-9658BD674D1B}"/>
              </a:ext>
            </a:extLst>
          </p:cNvPr>
          <p:cNvSpPr>
            <a:spLocks noGrp="1"/>
          </p:cNvSpPr>
          <p:nvPr>
            <p:ph type="hdr" sz="quarter"/>
          </p:nvPr>
        </p:nvSpPr>
        <p:spPr>
          <a:xfrm>
            <a:off x="0" y="0"/>
            <a:ext cx="22190075" cy="1879600"/>
          </a:xfrm>
          <a:prstGeom prst="rect">
            <a:avLst/>
          </a:prstGeom>
        </p:spPr>
        <p:txBody>
          <a:bodyPr vert="horz" lIns="91440" tIns="45720" rIns="91440" bIns="45720" rtlCol="0"/>
          <a:lstStyle>
            <a:lvl1pPr algn="l" defTabSz="872722"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89D4FB88-674C-4DE9-B639-B19A7E65F3FE}"/>
              </a:ext>
            </a:extLst>
          </p:cNvPr>
          <p:cNvSpPr>
            <a:spLocks noGrp="1"/>
          </p:cNvSpPr>
          <p:nvPr>
            <p:ph type="dt" idx="1"/>
          </p:nvPr>
        </p:nvSpPr>
        <p:spPr>
          <a:xfrm>
            <a:off x="29005213" y="0"/>
            <a:ext cx="22190075" cy="1879600"/>
          </a:xfrm>
          <a:prstGeom prst="rect">
            <a:avLst/>
          </a:prstGeom>
        </p:spPr>
        <p:txBody>
          <a:bodyPr vert="horz" lIns="91440" tIns="45720" rIns="91440" bIns="45720" rtlCol="0"/>
          <a:lstStyle>
            <a:lvl1pPr algn="r" defTabSz="872722" eaLnBrk="1" fontAlgn="auto" hangingPunct="1">
              <a:spcBef>
                <a:spcPts val="0"/>
              </a:spcBef>
              <a:spcAft>
                <a:spcPts val="0"/>
              </a:spcAft>
              <a:defRPr sz="1200">
                <a:latin typeface="+mn-lt"/>
              </a:defRPr>
            </a:lvl1pPr>
          </a:lstStyle>
          <a:p>
            <a:pPr>
              <a:defRPr/>
            </a:pPr>
            <a:fld id="{FFD97974-A0AF-4B3C-9A56-5FA17CCF7DDD}" type="datetimeFigureOut">
              <a:rPr lang="fr-FR"/>
              <a:pPr>
                <a:defRPr/>
              </a:pPr>
              <a:t>17/11/2023</a:t>
            </a:fld>
            <a:endParaRPr lang="fr-FR" dirty="0"/>
          </a:p>
        </p:txBody>
      </p:sp>
      <p:sp>
        <p:nvSpPr>
          <p:cNvPr id="4" name="Espace réservé de l'image des diapositives 3">
            <a:extLst>
              <a:ext uri="{FF2B5EF4-FFF2-40B4-BE49-F238E27FC236}">
                <a16:creationId xmlns:a16="http://schemas.microsoft.com/office/drawing/2014/main" id="{B6EEEC12-3B2E-452E-A862-370F911E5952}"/>
              </a:ext>
            </a:extLst>
          </p:cNvPr>
          <p:cNvSpPr>
            <a:spLocks noGrp="1" noRot="1" noChangeAspect="1"/>
          </p:cNvSpPr>
          <p:nvPr>
            <p:ph type="sldImg" idx="2"/>
          </p:nvPr>
        </p:nvSpPr>
        <p:spPr>
          <a:xfrm>
            <a:off x="13076238" y="2819400"/>
            <a:ext cx="25053925" cy="14093825"/>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1FF0778-D951-4426-8742-67B65330414C}"/>
              </a:ext>
            </a:extLst>
          </p:cNvPr>
          <p:cNvSpPr>
            <a:spLocks noGrp="1"/>
          </p:cNvSpPr>
          <p:nvPr>
            <p:ph type="body" sz="quarter" idx="3"/>
          </p:nvPr>
        </p:nvSpPr>
        <p:spPr>
          <a:xfrm>
            <a:off x="5121275" y="17853025"/>
            <a:ext cx="40963850" cy="16913225"/>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718979F3-DAD4-4235-8327-D9DCC87538B9}"/>
              </a:ext>
            </a:extLst>
          </p:cNvPr>
          <p:cNvSpPr>
            <a:spLocks noGrp="1"/>
          </p:cNvSpPr>
          <p:nvPr>
            <p:ph type="ftr" sz="quarter" idx="4"/>
          </p:nvPr>
        </p:nvSpPr>
        <p:spPr>
          <a:xfrm>
            <a:off x="0" y="35699700"/>
            <a:ext cx="22190075" cy="1879600"/>
          </a:xfrm>
          <a:prstGeom prst="rect">
            <a:avLst/>
          </a:prstGeom>
        </p:spPr>
        <p:txBody>
          <a:bodyPr vert="horz" lIns="91440" tIns="45720" rIns="91440" bIns="45720" rtlCol="0" anchor="b"/>
          <a:lstStyle>
            <a:lvl1pPr algn="l" defTabSz="872722" eaLnBrk="1" fontAlgn="auto" hangingPunct="1">
              <a:spcBef>
                <a:spcPts val="0"/>
              </a:spcBef>
              <a:spcAft>
                <a:spcPts val="0"/>
              </a:spcAft>
              <a:defRPr sz="1200">
                <a:latin typeface="+mn-lt"/>
              </a:defRPr>
            </a:lvl1pPr>
          </a:lstStyle>
          <a:p>
            <a:pPr>
              <a:defRPr/>
            </a:pPr>
            <a:endParaRPr lang="fr-FR" dirty="0"/>
          </a:p>
        </p:txBody>
      </p:sp>
      <p:sp>
        <p:nvSpPr>
          <p:cNvPr id="7" name="Espace réservé du numéro de diapositive 6">
            <a:extLst>
              <a:ext uri="{FF2B5EF4-FFF2-40B4-BE49-F238E27FC236}">
                <a16:creationId xmlns:a16="http://schemas.microsoft.com/office/drawing/2014/main" id="{C6BB8DAB-65DD-4C46-87FE-788A5F623B3E}"/>
              </a:ext>
            </a:extLst>
          </p:cNvPr>
          <p:cNvSpPr>
            <a:spLocks noGrp="1"/>
          </p:cNvSpPr>
          <p:nvPr>
            <p:ph type="sldNum" sz="quarter" idx="5"/>
          </p:nvPr>
        </p:nvSpPr>
        <p:spPr>
          <a:xfrm>
            <a:off x="29005213" y="35699700"/>
            <a:ext cx="22190075" cy="1879600"/>
          </a:xfrm>
          <a:prstGeom prst="rect">
            <a:avLst/>
          </a:prstGeom>
        </p:spPr>
        <p:txBody>
          <a:bodyPr vert="horz" wrap="square" lIns="91440" tIns="45720" rIns="91440" bIns="45720" numCol="1" anchor="b" anchorCtr="0" compatLnSpc="1">
            <a:prstTxWarp prst="textNoShape">
              <a:avLst/>
            </a:prstTxWarp>
          </a:bodyPr>
          <a:lstStyle>
            <a:lvl1pPr algn="r" defTabSz="872722" eaLnBrk="1" fontAlgn="auto" hangingPunct="1">
              <a:spcBef>
                <a:spcPts val="0"/>
              </a:spcBef>
              <a:spcAft>
                <a:spcPts val="0"/>
              </a:spcAft>
              <a:defRPr sz="1200">
                <a:latin typeface="+mn-lt"/>
              </a:defRPr>
            </a:lvl1pPr>
          </a:lstStyle>
          <a:p>
            <a:pPr>
              <a:defRPr/>
            </a:pPr>
            <a:fld id="{4B64F59C-AEA8-4A68-A72C-F103D9FD0FAF}" type="slidenum">
              <a:rPr lang="fr-FR" altLang="fr-FR"/>
              <a:pPr>
                <a:defRPr/>
              </a:pPr>
              <a:t>‹#›</a:t>
            </a:fld>
            <a:endParaRPr lang="fr-FR" altLang="fr-FR" dirty="0"/>
          </a:p>
        </p:txBody>
      </p:sp>
    </p:spTree>
    <p:extLst>
      <p:ext uri="{BB962C8B-B14F-4D97-AF65-F5344CB8AC3E}">
        <p14:creationId xmlns:p14="http://schemas.microsoft.com/office/powerpoint/2010/main" val="790649534"/>
      </p:ext>
    </p:extLst>
  </p:cSld>
  <p:clrMap bg1="lt1" tx1="dk1" bg2="lt2" tx2="dk2" accent1="accent1" accent2="accent2" accent3="accent3" accent4="accent4" accent5="accent5" accent6="accent6" hlink="hlink" folHlink="folHlink"/>
  <p:notesStyle>
    <a:lvl1pPr algn="l" defTabSz="618859" rtl="0" eaLnBrk="0" fontAlgn="base" hangingPunct="0">
      <a:spcBef>
        <a:spcPct val="30000"/>
      </a:spcBef>
      <a:spcAft>
        <a:spcPct val="0"/>
      </a:spcAft>
      <a:defRPr sz="773" kern="1200">
        <a:solidFill>
          <a:schemeClr val="tx1"/>
        </a:solidFill>
        <a:latin typeface="+mn-lt"/>
        <a:ea typeface="+mn-ea"/>
        <a:cs typeface="+mn-cs"/>
      </a:defRPr>
    </a:lvl1pPr>
    <a:lvl2pPr marL="308872" algn="l" defTabSz="618859" rtl="0" eaLnBrk="0" fontAlgn="base" hangingPunct="0">
      <a:spcBef>
        <a:spcPct val="30000"/>
      </a:spcBef>
      <a:spcAft>
        <a:spcPct val="0"/>
      </a:spcAft>
      <a:defRPr sz="773" kern="1200">
        <a:solidFill>
          <a:schemeClr val="tx1"/>
        </a:solidFill>
        <a:latin typeface="+mn-lt"/>
        <a:ea typeface="+mn-ea"/>
        <a:cs typeface="+mn-cs"/>
      </a:defRPr>
    </a:lvl2pPr>
    <a:lvl3pPr marL="618859" algn="l" defTabSz="618859" rtl="0" eaLnBrk="0" fontAlgn="base" hangingPunct="0">
      <a:spcBef>
        <a:spcPct val="30000"/>
      </a:spcBef>
      <a:spcAft>
        <a:spcPct val="0"/>
      </a:spcAft>
      <a:defRPr sz="773" kern="1200">
        <a:solidFill>
          <a:schemeClr val="tx1"/>
        </a:solidFill>
        <a:latin typeface="+mn-lt"/>
        <a:ea typeface="+mn-ea"/>
        <a:cs typeface="+mn-cs"/>
      </a:defRPr>
    </a:lvl3pPr>
    <a:lvl4pPr marL="929960" algn="l" defTabSz="618859" rtl="0" eaLnBrk="0" fontAlgn="base" hangingPunct="0">
      <a:spcBef>
        <a:spcPct val="30000"/>
      </a:spcBef>
      <a:spcAft>
        <a:spcPct val="0"/>
      </a:spcAft>
      <a:defRPr sz="773" kern="1200">
        <a:solidFill>
          <a:schemeClr val="tx1"/>
        </a:solidFill>
        <a:latin typeface="+mn-lt"/>
        <a:ea typeface="+mn-ea"/>
        <a:cs typeface="+mn-cs"/>
      </a:defRPr>
    </a:lvl4pPr>
    <a:lvl5pPr marL="1239947" algn="l" defTabSz="618859" rtl="0" eaLnBrk="0" fontAlgn="base" hangingPunct="0">
      <a:spcBef>
        <a:spcPct val="30000"/>
      </a:spcBef>
      <a:spcAft>
        <a:spcPct val="0"/>
      </a:spcAft>
      <a:defRPr sz="773" kern="1200">
        <a:solidFill>
          <a:schemeClr val="tx1"/>
        </a:solidFill>
        <a:latin typeface="+mn-lt"/>
        <a:ea typeface="+mn-ea"/>
        <a:cs typeface="+mn-cs"/>
      </a:defRPr>
    </a:lvl5pPr>
    <a:lvl6pPr marL="1550934" algn="l" defTabSz="620372" rtl="0" eaLnBrk="1" latinLnBrk="0" hangingPunct="1">
      <a:defRPr sz="815" kern="1200">
        <a:solidFill>
          <a:schemeClr val="tx1"/>
        </a:solidFill>
        <a:latin typeface="+mn-lt"/>
        <a:ea typeface="+mn-ea"/>
        <a:cs typeface="+mn-cs"/>
      </a:defRPr>
    </a:lvl6pPr>
    <a:lvl7pPr marL="1861119" algn="l" defTabSz="620372" rtl="0" eaLnBrk="1" latinLnBrk="0" hangingPunct="1">
      <a:defRPr sz="815" kern="1200">
        <a:solidFill>
          <a:schemeClr val="tx1"/>
        </a:solidFill>
        <a:latin typeface="+mn-lt"/>
        <a:ea typeface="+mn-ea"/>
        <a:cs typeface="+mn-cs"/>
      </a:defRPr>
    </a:lvl7pPr>
    <a:lvl8pPr marL="2171305" algn="l" defTabSz="620372" rtl="0" eaLnBrk="1" latinLnBrk="0" hangingPunct="1">
      <a:defRPr sz="815" kern="1200">
        <a:solidFill>
          <a:schemeClr val="tx1"/>
        </a:solidFill>
        <a:latin typeface="+mn-lt"/>
        <a:ea typeface="+mn-ea"/>
        <a:cs typeface="+mn-cs"/>
      </a:defRPr>
    </a:lvl8pPr>
    <a:lvl9pPr marL="2481492" algn="l" defTabSz="620372" rtl="0" eaLnBrk="1" latinLnBrk="0" hangingPunct="1">
      <a:defRPr sz="8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E51A1ADD-22F6-430F-B5B3-AB30D0724C2A}"/>
              </a:ext>
            </a:extLst>
          </p:cNvPr>
          <p:cNvSpPr>
            <a:spLocks noGrp="1" noRot="1" noChangeAspect="1" noTextEdit="1"/>
          </p:cNvSpPr>
          <p:nvPr>
            <p:ph type="sldImg"/>
          </p:nvPr>
        </p:nvSpPr>
        <p:spPr bwMode="auto">
          <a:xfrm>
            <a:off x="13076238" y="2819400"/>
            <a:ext cx="25053925" cy="1409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DC33EABE-9EAA-4370-89EE-5F3EF17CE6D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2234" eaLnBrk="1" hangingPunct="1">
              <a:spcBef>
                <a:spcPct val="0"/>
              </a:spcBef>
              <a:defRPr/>
            </a:pPr>
            <a:endParaRPr lang="fr-FR" altLang="fr-FR" sz="1160" dirty="0"/>
          </a:p>
        </p:txBody>
      </p:sp>
      <p:sp>
        <p:nvSpPr>
          <p:cNvPr id="7172" name="Espace réservé du numéro de diapositive 3">
            <a:extLst>
              <a:ext uri="{FF2B5EF4-FFF2-40B4-BE49-F238E27FC236}">
                <a16:creationId xmlns:a16="http://schemas.microsoft.com/office/drawing/2014/main" id="{4491F1FC-12F1-485E-A72D-2ACB71490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538">
              <a:defRPr>
                <a:solidFill>
                  <a:schemeClr val="tx1"/>
                </a:solidFill>
                <a:latin typeface="Calibri Light" panose="020F0302020204030204" pitchFamily="34" charset="0"/>
              </a:defRPr>
            </a:lvl1pPr>
            <a:lvl2pPr marL="742950" indent="-285750" defTabSz="871538">
              <a:defRPr>
                <a:solidFill>
                  <a:schemeClr val="tx1"/>
                </a:solidFill>
                <a:latin typeface="Calibri Light" panose="020F0302020204030204" pitchFamily="34" charset="0"/>
              </a:defRPr>
            </a:lvl2pPr>
            <a:lvl3pPr marL="1143000" indent="-228600" defTabSz="871538">
              <a:defRPr>
                <a:solidFill>
                  <a:schemeClr val="tx1"/>
                </a:solidFill>
                <a:latin typeface="Calibri Light" panose="020F0302020204030204" pitchFamily="34" charset="0"/>
              </a:defRPr>
            </a:lvl3pPr>
            <a:lvl4pPr marL="1600200" indent="-228600" defTabSz="871538">
              <a:defRPr>
                <a:solidFill>
                  <a:schemeClr val="tx1"/>
                </a:solidFill>
                <a:latin typeface="Calibri Light" panose="020F0302020204030204" pitchFamily="34" charset="0"/>
              </a:defRPr>
            </a:lvl4pPr>
            <a:lvl5pPr marL="2057400" indent="-228600" defTabSz="871538">
              <a:defRPr>
                <a:solidFill>
                  <a:schemeClr val="tx1"/>
                </a:solidFill>
                <a:latin typeface="Calibri Light" panose="020F0302020204030204" pitchFamily="34" charset="0"/>
              </a:defRPr>
            </a:lvl5pPr>
            <a:lvl6pPr marL="2514600" indent="-228600" defTabSz="871538"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871538"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871538"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871538" eaLnBrk="0" fontAlgn="base" hangingPunct="0">
              <a:spcBef>
                <a:spcPct val="0"/>
              </a:spcBef>
              <a:spcAft>
                <a:spcPct val="0"/>
              </a:spcAft>
              <a:defRPr>
                <a:solidFill>
                  <a:schemeClr val="tx1"/>
                </a:solidFill>
                <a:latin typeface="Calibri Light" panose="020F0302020204030204" pitchFamily="34" charset="0"/>
              </a:defRPr>
            </a:lvl9pPr>
          </a:lstStyle>
          <a:p>
            <a:pPr fontAlgn="base">
              <a:spcBef>
                <a:spcPct val="0"/>
              </a:spcBef>
              <a:spcAft>
                <a:spcPct val="0"/>
              </a:spcAft>
            </a:pPr>
            <a:fld id="{75433245-774F-4218-9076-FDAE2C428BEA}" type="slidenum">
              <a:rPr lang="fr-FR" altLang="fr-FR" smtClean="0">
                <a:latin typeface="Times New Roman" panose="02020603050405020304" pitchFamily="18" charset="0"/>
              </a:rPr>
              <a:pPr fontAlgn="base">
                <a:spcBef>
                  <a:spcPct val="0"/>
                </a:spcBef>
                <a:spcAft>
                  <a:spcPct val="0"/>
                </a:spcAft>
              </a:pPr>
              <a:t>1</a:t>
            </a:fld>
            <a:endParaRPr lang="fr-FR" altLang="fr-FR" dirty="0">
              <a:latin typeface="Times New Roman" panose="02020603050405020304" pitchFamily="18" charset="0"/>
            </a:endParaRPr>
          </a:p>
        </p:txBody>
      </p:sp>
    </p:spTree>
    <p:extLst>
      <p:ext uri="{BB962C8B-B14F-4D97-AF65-F5344CB8AC3E}">
        <p14:creationId xmlns:p14="http://schemas.microsoft.com/office/powerpoint/2010/main" val="1690694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9525"/>
            <a:ext cx="36652835" cy="3448930"/>
          </a:xfrm>
          <a:prstGeom prst="rect">
            <a:avLst/>
          </a:prstGeom>
        </p:spPr>
      </p:pic>
      <p:sp>
        <p:nvSpPr>
          <p:cNvPr id="4" name="Rectangle 3"/>
          <p:cNvSpPr/>
          <p:nvPr userDrawn="1"/>
        </p:nvSpPr>
        <p:spPr>
          <a:xfrm>
            <a:off x="253725" y="3877363"/>
            <a:ext cx="7920000" cy="16315637"/>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16000" tIns="936000" rIns="216000" bIns="216000" rtlCol="0" anchor="t" anchorCtr="0">
            <a:noAutofit/>
          </a:bodyPr>
          <a:lstStyle/>
          <a:p>
            <a:pPr>
              <a:lnSpc>
                <a:spcPct val="130000"/>
              </a:lnSpc>
            </a:pPr>
            <a:endParaRPr lang="en-US" sz="2500" dirty="0">
              <a:solidFill>
                <a:srgbClr val="002060"/>
              </a:solidFill>
            </a:endParaRPr>
          </a:p>
        </p:txBody>
      </p:sp>
      <p:sp>
        <p:nvSpPr>
          <p:cNvPr id="5" name="Rectangle 4"/>
          <p:cNvSpPr/>
          <p:nvPr userDrawn="1"/>
        </p:nvSpPr>
        <p:spPr>
          <a:xfrm>
            <a:off x="8427450" y="3877363"/>
            <a:ext cx="19721100" cy="16315637"/>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936000" rIns="216000" bIns="108000" numCol="1" spcCol="0" rtlCol="0" fromWordArt="0" anchor="t" anchorCtr="0" forceAA="0" compatLnSpc="1">
            <a:prstTxWarp prst="textNoShape">
              <a:avLst/>
            </a:prstTxWarp>
            <a:noAutofit/>
          </a:bodyPr>
          <a:lstStyle/>
          <a:p>
            <a:pPr algn="just">
              <a:lnSpc>
                <a:spcPct val="130000"/>
              </a:lnSpc>
            </a:pPr>
            <a:endParaRPr lang="fr-FR" sz="2500" dirty="0">
              <a:solidFill>
                <a:srgbClr val="002060"/>
              </a:solidFill>
              <a:cs typeface="Times New Roman" panose="02020603050405020304" pitchFamily="18" charset="0"/>
            </a:endParaRPr>
          </a:p>
        </p:txBody>
      </p:sp>
      <p:sp>
        <p:nvSpPr>
          <p:cNvPr id="6" name="Rectangle 5"/>
          <p:cNvSpPr/>
          <p:nvPr userDrawn="1"/>
        </p:nvSpPr>
        <p:spPr>
          <a:xfrm>
            <a:off x="28402275" y="3877363"/>
            <a:ext cx="7920000" cy="16315637"/>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16000" tIns="936000" rIns="216000" bIns="216000" rtlCol="0" anchor="t" anchorCtr="0">
            <a:noAutofit/>
          </a:bodyPr>
          <a:lstStyle/>
          <a:p>
            <a:pPr lvl="0">
              <a:lnSpc>
                <a:spcPct val="130000"/>
              </a:lnSpc>
            </a:pPr>
            <a:endParaRPr lang="fr-FR" sz="2500" dirty="0">
              <a:solidFill>
                <a:srgbClr val="002060"/>
              </a:solidFill>
            </a:endParaRPr>
          </a:p>
        </p:txBody>
      </p:sp>
    </p:spTree>
    <p:extLst>
      <p:ext uri="{BB962C8B-B14F-4D97-AF65-F5344CB8AC3E}">
        <p14:creationId xmlns:p14="http://schemas.microsoft.com/office/powerpoint/2010/main" val="10151020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712852-B360-4075-A5C5-318A85B02B40}"/>
              </a:ext>
            </a:extLst>
          </p:cNvPr>
          <p:cNvSpPr>
            <a:spLocks noGrp="1" noChangeArrowheads="1"/>
          </p:cNvSpPr>
          <p:nvPr>
            <p:ph type="title"/>
          </p:nvPr>
        </p:nvSpPr>
        <p:spPr bwMode="auto">
          <a:xfrm>
            <a:off x="3047534" y="1614609"/>
            <a:ext cx="30421504" cy="11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dirty="0"/>
              <a:t>Modifiez le style du titre</a:t>
            </a:r>
            <a:endParaRPr lang="en-GB" altLang="fr-FR" dirty="0"/>
          </a:p>
        </p:txBody>
      </p:sp>
      <p:sp>
        <p:nvSpPr>
          <p:cNvPr id="1027" name="Text Placeholder 2">
            <a:extLst>
              <a:ext uri="{FF2B5EF4-FFF2-40B4-BE49-F238E27FC236}">
                <a16:creationId xmlns:a16="http://schemas.microsoft.com/office/drawing/2014/main" id="{0101E541-3161-4B79-9558-58EAB72A7CFE}"/>
              </a:ext>
            </a:extLst>
          </p:cNvPr>
          <p:cNvSpPr>
            <a:spLocks noGrp="1" noChangeArrowheads="1"/>
          </p:cNvSpPr>
          <p:nvPr>
            <p:ph type="body" idx="1"/>
          </p:nvPr>
        </p:nvSpPr>
        <p:spPr bwMode="auto">
          <a:xfrm>
            <a:off x="3047534" y="4310446"/>
            <a:ext cx="30421504" cy="204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GB" altLang="fr-FR" dirty="0"/>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l" defTabSz="1073470" rtl="0" eaLnBrk="0" fontAlgn="base" hangingPunct="0">
        <a:spcBef>
          <a:spcPct val="0"/>
        </a:spcBef>
        <a:spcAft>
          <a:spcPct val="0"/>
        </a:spcAft>
        <a:defRPr sz="3183" kern="1200">
          <a:solidFill>
            <a:srgbClr val="608BA3"/>
          </a:solidFill>
          <a:latin typeface="+mj-lt"/>
          <a:ea typeface="+mj-ea"/>
          <a:cs typeface="+mj-cs"/>
        </a:defRPr>
      </a:lvl1pPr>
      <a:lvl2pPr algn="l" defTabSz="1073470" rtl="0" eaLnBrk="0" fontAlgn="base" hangingPunct="0">
        <a:spcBef>
          <a:spcPct val="0"/>
        </a:spcBef>
        <a:spcAft>
          <a:spcPct val="0"/>
        </a:spcAft>
        <a:defRPr sz="3183">
          <a:solidFill>
            <a:srgbClr val="608BA3"/>
          </a:solidFill>
          <a:latin typeface="Calibri" panose="020F0502020204030204" pitchFamily="34" charset="0"/>
        </a:defRPr>
      </a:lvl2pPr>
      <a:lvl3pPr algn="l" defTabSz="1073470" rtl="0" eaLnBrk="0" fontAlgn="base" hangingPunct="0">
        <a:spcBef>
          <a:spcPct val="0"/>
        </a:spcBef>
        <a:spcAft>
          <a:spcPct val="0"/>
        </a:spcAft>
        <a:defRPr sz="3183">
          <a:solidFill>
            <a:srgbClr val="608BA3"/>
          </a:solidFill>
          <a:latin typeface="Calibri" panose="020F0502020204030204" pitchFamily="34" charset="0"/>
        </a:defRPr>
      </a:lvl3pPr>
      <a:lvl4pPr algn="l" defTabSz="1073470" rtl="0" eaLnBrk="0" fontAlgn="base" hangingPunct="0">
        <a:spcBef>
          <a:spcPct val="0"/>
        </a:spcBef>
        <a:spcAft>
          <a:spcPct val="0"/>
        </a:spcAft>
        <a:defRPr sz="3183">
          <a:solidFill>
            <a:srgbClr val="608BA3"/>
          </a:solidFill>
          <a:latin typeface="Calibri" panose="020F0502020204030204" pitchFamily="34" charset="0"/>
        </a:defRPr>
      </a:lvl4pPr>
      <a:lvl5pPr algn="l" defTabSz="1073470" rtl="0" eaLnBrk="0" fontAlgn="base" hangingPunct="0">
        <a:spcBef>
          <a:spcPct val="0"/>
        </a:spcBef>
        <a:spcAft>
          <a:spcPct val="0"/>
        </a:spcAft>
        <a:defRPr sz="3183">
          <a:solidFill>
            <a:srgbClr val="608BA3"/>
          </a:solidFill>
          <a:latin typeface="Calibri" panose="020F0502020204030204" pitchFamily="34" charset="0"/>
        </a:defRPr>
      </a:lvl5pPr>
      <a:lvl6pPr marL="172037" algn="l" defTabSz="1074026" rtl="0" fontAlgn="base">
        <a:spcBef>
          <a:spcPct val="0"/>
        </a:spcBef>
        <a:spcAft>
          <a:spcPct val="0"/>
        </a:spcAft>
        <a:defRPr sz="3198">
          <a:solidFill>
            <a:srgbClr val="608BA3"/>
          </a:solidFill>
          <a:latin typeface="Calibri" panose="020F0502020204030204" pitchFamily="34" charset="0"/>
        </a:defRPr>
      </a:lvl6pPr>
      <a:lvl7pPr marL="344070" algn="l" defTabSz="1074026" rtl="0" fontAlgn="base">
        <a:spcBef>
          <a:spcPct val="0"/>
        </a:spcBef>
        <a:spcAft>
          <a:spcPct val="0"/>
        </a:spcAft>
        <a:defRPr sz="3198">
          <a:solidFill>
            <a:srgbClr val="608BA3"/>
          </a:solidFill>
          <a:latin typeface="Calibri" panose="020F0502020204030204" pitchFamily="34" charset="0"/>
        </a:defRPr>
      </a:lvl7pPr>
      <a:lvl8pPr marL="516107" algn="l" defTabSz="1074026" rtl="0" fontAlgn="base">
        <a:spcBef>
          <a:spcPct val="0"/>
        </a:spcBef>
        <a:spcAft>
          <a:spcPct val="0"/>
        </a:spcAft>
        <a:defRPr sz="3198">
          <a:solidFill>
            <a:srgbClr val="608BA3"/>
          </a:solidFill>
          <a:latin typeface="Calibri" panose="020F0502020204030204" pitchFamily="34" charset="0"/>
        </a:defRPr>
      </a:lvl8pPr>
      <a:lvl9pPr marL="688140" algn="l" defTabSz="1074026" rtl="0" fontAlgn="base">
        <a:spcBef>
          <a:spcPct val="0"/>
        </a:spcBef>
        <a:spcAft>
          <a:spcPct val="0"/>
        </a:spcAft>
        <a:defRPr sz="3198">
          <a:solidFill>
            <a:srgbClr val="608BA3"/>
          </a:solidFill>
          <a:latin typeface="Calibri" panose="020F0502020204030204" pitchFamily="34" charset="0"/>
        </a:defRPr>
      </a:lvl9pPr>
    </p:titleStyle>
    <p:bodyStyle>
      <a:lvl1pPr algn="l" defTabSz="1073470" rtl="0" eaLnBrk="0" fontAlgn="base" hangingPunct="0">
        <a:spcBef>
          <a:spcPct val="0"/>
        </a:spcBef>
        <a:spcAft>
          <a:spcPts val="739"/>
        </a:spcAft>
        <a:buClr>
          <a:schemeClr val="tx1"/>
        </a:buClr>
        <a:buFont typeface="Arial" panose="020B0604020202020204" pitchFamily="34" charset="0"/>
        <a:defRPr sz="2176" kern="1200">
          <a:solidFill>
            <a:schemeClr val="tx1"/>
          </a:solidFill>
          <a:latin typeface="+mn-lt"/>
          <a:ea typeface="+mn-ea"/>
          <a:cs typeface="+mn-cs"/>
        </a:defRPr>
      </a:lvl1pPr>
      <a:lvl2pPr algn="l" defTabSz="1073470" rtl="0" eaLnBrk="0" fontAlgn="base" hangingPunct="0">
        <a:spcBef>
          <a:spcPct val="0"/>
        </a:spcBef>
        <a:spcAft>
          <a:spcPts val="739"/>
        </a:spcAft>
        <a:buClr>
          <a:schemeClr val="tx1"/>
        </a:buClr>
        <a:buFont typeface="Arial" panose="020B0604020202020204" pitchFamily="34" charset="0"/>
        <a:defRPr sz="2176" kern="1200">
          <a:solidFill>
            <a:schemeClr val="tx1"/>
          </a:solidFill>
          <a:latin typeface="+mn-lt"/>
          <a:ea typeface="+mn-ea"/>
          <a:cs typeface="+mn-cs"/>
        </a:defRPr>
      </a:lvl2pPr>
      <a:lvl3pPr marL="272364" indent="-272364" algn="l" defTabSz="1073470" rtl="0" eaLnBrk="0" fontAlgn="base" hangingPunct="0">
        <a:spcBef>
          <a:spcPct val="0"/>
        </a:spcBef>
        <a:spcAft>
          <a:spcPts val="739"/>
        </a:spcAft>
        <a:buClr>
          <a:srgbClr val="608BA3"/>
        </a:buClr>
        <a:buFont typeface="Calibri" panose="020F0502020204030204" pitchFamily="34" charset="0"/>
        <a:buChar char="•"/>
        <a:defRPr sz="2176" kern="1200">
          <a:solidFill>
            <a:schemeClr val="tx1"/>
          </a:solidFill>
          <a:latin typeface="+mn-lt"/>
          <a:ea typeface="+mn-ea"/>
          <a:cs typeface="+mn-cs"/>
        </a:defRPr>
      </a:lvl3pPr>
      <a:lvl4pPr marL="562629" indent="-281316" algn="l" defTabSz="1073470" rtl="0" eaLnBrk="0" fontAlgn="base" hangingPunct="0">
        <a:spcBef>
          <a:spcPct val="0"/>
        </a:spcBef>
        <a:spcAft>
          <a:spcPts val="739"/>
        </a:spcAft>
        <a:buClr>
          <a:schemeClr val="tx2"/>
        </a:buClr>
        <a:buFont typeface="Calibri" panose="020F0502020204030204" pitchFamily="34" charset="0"/>
        <a:buChar char="•"/>
        <a:defRPr sz="2176" kern="1200">
          <a:solidFill>
            <a:schemeClr val="tx1"/>
          </a:solidFill>
          <a:latin typeface="+mn-lt"/>
          <a:ea typeface="+mn-ea"/>
          <a:cs typeface="+mn-cs"/>
        </a:defRPr>
      </a:lvl4pPr>
      <a:lvl5pPr marL="879106" indent="-288985" algn="l" defTabSz="1073470" rtl="0" eaLnBrk="0" fontAlgn="base" hangingPunct="0">
        <a:spcBef>
          <a:spcPct val="0"/>
        </a:spcBef>
        <a:spcAft>
          <a:spcPts val="739"/>
        </a:spcAft>
        <a:buClr>
          <a:schemeClr val="tx2"/>
        </a:buClr>
        <a:buFont typeface="Calibri" panose="020F0502020204030204" pitchFamily="34" charset="0"/>
        <a:buChar char="─"/>
        <a:defRPr sz="2176" kern="1200">
          <a:solidFill>
            <a:schemeClr val="tx1"/>
          </a:solidFill>
          <a:latin typeface="+mn-lt"/>
          <a:ea typeface="+mn-ea"/>
          <a:cs typeface="+mn-cs"/>
        </a:defRPr>
      </a:lvl5pPr>
      <a:lvl6pPr marL="1152881" indent="-263794" algn="l" defTabSz="1074221" rtl="0" eaLnBrk="1" latinLnBrk="0" hangingPunct="1">
        <a:spcBef>
          <a:spcPts val="0"/>
        </a:spcBef>
        <a:spcAft>
          <a:spcPts val="739"/>
        </a:spcAft>
        <a:buClr>
          <a:schemeClr val="tx2"/>
        </a:buClr>
        <a:buFont typeface="Calibri" panose="020F0502020204030204" pitchFamily="34" charset="0"/>
        <a:buChar char="−"/>
        <a:defRPr sz="2215" kern="1200">
          <a:solidFill>
            <a:schemeClr val="tx1"/>
          </a:solidFill>
          <a:latin typeface="+mn-lt"/>
          <a:ea typeface="+mn-ea"/>
          <a:cs typeface="+mn-cs"/>
        </a:defRPr>
      </a:lvl6pPr>
      <a:lvl7pPr marL="0" indent="0" algn="l" defTabSz="1074221" rtl="0" eaLnBrk="1" latinLnBrk="0" hangingPunct="1">
        <a:spcBef>
          <a:spcPts val="0"/>
        </a:spcBef>
        <a:spcAft>
          <a:spcPts val="739"/>
        </a:spcAft>
        <a:buClr>
          <a:schemeClr val="tx1"/>
        </a:buClr>
        <a:buFontTx/>
        <a:buNone/>
        <a:defRPr sz="2215" kern="1200">
          <a:solidFill>
            <a:schemeClr val="tx1"/>
          </a:solidFill>
          <a:latin typeface="+mn-lt"/>
          <a:ea typeface="+mn-ea"/>
          <a:cs typeface="+mn-cs"/>
        </a:defRPr>
      </a:lvl7pPr>
      <a:lvl8pPr marL="257931" indent="-257931" algn="l" defTabSz="1074221" rtl="0" eaLnBrk="1" latinLnBrk="0" hangingPunct="1">
        <a:spcBef>
          <a:spcPts val="0"/>
        </a:spcBef>
        <a:spcAft>
          <a:spcPts val="739"/>
        </a:spcAft>
        <a:buClr>
          <a:schemeClr val="tx1"/>
        </a:buClr>
        <a:buFont typeface="+mj-lt"/>
        <a:buAutoNum type="arabicPeriod"/>
        <a:defRPr sz="2215" kern="1200" baseline="0">
          <a:solidFill>
            <a:schemeClr val="tx1"/>
          </a:solidFill>
          <a:latin typeface="+mn-lt"/>
          <a:ea typeface="+mn-ea"/>
          <a:cs typeface="+mn-cs"/>
        </a:defRPr>
      </a:lvl8pPr>
      <a:lvl9pPr marL="582304" indent="-291152" algn="l" defTabSz="1074221" rtl="0" eaLnBrk="1" latinLnBrk="0" hangingPunct="1">
        <a:spcBef>
          <a:spcPts val="0"/>
        </a:spcBef>
        <a:spcAft>
          <a:spcPts val="739"/>
        </a:spcAft>
        <a:buClr>
          <a:schemeClr val="tx1"/>
        </a:buClr>
        <a:buFont typeface="+mj-lt"/>
        <a:buAutoNum type="alphaLcPeriod"/>
        <a:defRPr sz="2215" kern="1200" baseline="0">
          <a:solidFill>
            <a:schemeClr val="tx1"/>
          </a:solidFill>
          <a:latin typeface="+mn-lt"/>
          <a:ea typeface="+mn-ea"/>
          <a:cs typeface="+mn-cs"/>
        </a:defRPr>
      </a:lvl9pPr>
    </p:bodyStyle>
    <p:otherStyle>
      <a:defPPr>
        <a:defRPr lang="en-US"/>
      </a:defPPr>
      <a:lvl1pPr marL="0" algn="l" defTabSz="1074221" rtl="0" eaLnBrk="1" latinLnBrk="0" hangingPunct="1">
        <a:defRPr sz="2215" kern="1200">
          <a:solidFill>
            <a:schemeClr val="tx1"/>
          </a:solidFill>
          <a:latin typeface="+mn-lt"/>
          <a:ea typeface="+mn-ea"/>
          <a:cs typeface="+mn-cs"/>
        </a:defRPr>
      </a:lvl1pPr>
      <a:lvl2pPr marL="537112" algn="l" defTabSz="1074221" rtl="0" eaLnBrk="1" latinLnBrk="0" hangingPunct="1">
        <a:defRPr sz="2215" kern="1200">
          <a:solidFill>
            <a:schemeClr val="tx1"/>
          </a:solidFill>
          <a:latin typeface="+mn-lt"/>
          <a:ea typeface="+mn-ea"/>
          <a:cs typeface="+mn-cs"/>
        </a:defRPr>
      </a:lvl2pPr>
      <a:lvl3pPr marL="1074221" algn="l" defTabSz="1074221" rtl="0" eaLnBrk="1" latinLnBrk="0" hangingPunct="1">
        <a:defRPr sz="2215" kern="1200">
          <a:solidFill>
            <a:schemeClr val="tx1"/>
          </a:solidFill>
          <a:latin typeface="+mn-lt"/>
          <a:ea typeface="+mn-ea"/>
          <a:cs typeface="+mn-cs"/>
        </a:defRPr>
      </a:lvl3pPr>
      <a:lvl4pPr marL="1611334" algn="l" defTabSz="1074221" rtl="0" eaLnBrk="1" latinLnBrk="0" hangingPunct="1">
        <a:defRPr sz="2215" kern="1200">
          <a:solidFill>
            <a:schemeClr val="tx1"/>
          </a:solidFill>
          <a:latin typeface="+mn-lt"/>
          <a:ea typeface="+mn-ea"/>
          <a:cs typeface="+mn-cs"/>
        </a:defRPr>
      </a:lvl4pPr>
      <a:lvl5pPr marL="2148447" algn="l" defTabSz="1074221" rtl="0" eaLnBrk="1" latinLnBrk="0" hangingPunct="1">
        <a:defRPr sz="2215" kern="1200">
          <a:solidFill>
            <a:schemeClr val="tx1"/>
          </a:solidFill>
          <a:latin typeface="+mn-lt"/>
          <a:ea typeface="+mn-ea"/>
          <a:cs typeface="+mn-cs"/>
        </a:defRPr>
      </a:lvl5pPr>
      <a:lvl6pPr marL="2685556" algn="l" defTabSz="1074221" rtl="0" eaLnBrk="1" latinLnBrk="0" hangingPunct="1">
        <a:defRPr sz="2215" kern="1200">
          <a:solidFill>
            <a:schemeClr val="tx1"/>
          </a:solidFill>
          <a:latin typeface="+mn-lt"/>
          <a:ea typeface="+mn-ea"/>
          <a:cs typeface="+mn-cs"/>
        </a:defRPr>
      </a:lvl6pPr>
      <a:lvl7pPr marL="3222669" algn="l" defTabSz="1074221" rtl="0" eaLnBrk="1" latinLnBrk="0" hangingPunct="1">
        <a:defRPr sz="2215" kern="1200">
          <a:solidFill>
            <a:schemeClr val="tx1"/>
          </a:solidFill>
          <a:latin typeface="+mn-lt"/>
          <a:ea typeface="+mn-ea"/>
          <a:cs typeface="+mn-cs"/>
        </a:defRPr>
      </a:lvl7pPr>
      <a:lvl8pPr marL="3759782" algn="l" defTabSz="1074221" rtl="0" eaLnBrk="1" latinLnBrk="0" hangingPunct="1">
        <a:defRPr sz="2215" kern="1200">
          <a:solidFill>
            <a:schemeClr val="tx1"/>
          </a:solidFill>
          <a:latin typeface="+mn-lt"/>
          <a:ea typeface="+mn-ea"/>
          <a:cs typeface="+mn-cs"/>
        </a:defRPr>
      </a:lvl8pPr>
      <a:lvl9pPr marL="4296894" algn="l" defTabSz="1074221"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531" name="Rectangle 2033">
            <a:extLst>
              <a:ext uri="{FF2B5EF4-FFF2-40B4-BE49-F238E27FC236}">
                <a16:creationId xmlns:a16="http://schemas.microsoft.com/office/drawing/2014/main" id="{0F45AE7E-F167-4BC8-927A-23C9DCD9C0B4}"/>
              </a:ext>
            </a:extLst>
          </p:cNvPr>
          <p:cNvSpPr>
            <a:spLocks noChangeArrowheads="1"/>
          </p:cNvSpPr>
          <p:nvPr/>
        </p:nvSpPr>
        <p:spPr bwMode="auto">
          <a:xfrm>
            <a:off x="2667000" y="503667"/>
            <a:ext cx="31242000" cy="60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076" tIns="27076" rIns="27076" bIns="27076"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algn="ctr" defTabSz="339245" eaLnBrk="1" hangingPunct="1">
              <a:defRPr/>
            </a:pPr>
            <a:r>
              <a:rPr lang="en-US" altLang="fr-FR" sz="3600" b="1" dirty="0">
                <a:solidFill>
                  <a:schemeClr val="bg1"/>
                </a:solidFill>
                <a:latin typeface="+mj-lt"/>
                <a:ea typeface="Roboto" pitchFamily="2" charset="0"/>
              </a:rPr>
              <a:t>Determination of Volcanic Ash Layers Source of Easter Caucasus Neogene Basin: Evidence from Zircon U-Pb Geochronology and Geochemistry</a:t>
            </a:r>
          </a:p>
        </p:txBody>
      </p:sp>
      <p:sp>
        <p:nvSpPr>
          <p:cNvPr id="2052" name="Rectangle 2034">
            <a:extLst>
              <a:ext uri="{FF2B5EF4-FFF2-40B4-BE49-F238E27FC236}">
                <a16:creationId xmlns:a16="http://schemas.microsoft.com/office/drawing/2014/main" id="{BA044047-153B-4845-AAEB-024FF4973EB4}"/>
              </a:ext>
            </a:extLst>
          </p:cNvPr>
          <p:cNvSpPr>
            <a:spLocks noChangeArrowheads="1"/>
          </p:cNvSpPr>
          <p:nvPr/>
        </p:nvSpPr>
        <p:spPr bwMode="auto">
          <a:xfrm>
            <a:off x="3124200" y="1477650"/>
            <a:ext cx="30556200" cy="159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076" tIns="27076" rIns="27076" bIns="27076"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defTabSz="328387" eaLnBrk="1" fontAlgn="auto" hangingPunct="1">
              <a:spcBef>
                <a:spcPts val="0"/>
              </a:spcBef>
              <a:spcAft>
                <a:spcPts val="0"/>
              </a:spcAft>
              <a:defRPr/>
            </a:pPr>
            <a:r>
              <a:rPr lang="en-US" altLang="fr-FR" sz="2500" dirty="0">
                <a:solidFill>
                  <a:schemeClr val="tx2">
                    <a:lumMod val="20000"/>
                    <a:lumOff val="80000"/>
                  </a:schemeClr>
                </a:solidFill>
                <a:latin typeface="+mj-lt"/>
              </a:rPr>
              <a:t> Avtandil Okrostsvaridze(1), Yuan-His Lee(2), Mehmet Keskin(4), Daniel Tormay(3), Giorgi Boichenko(1),  Salome Gogoladze (1),  Rabi Gabrielashvili (1), Mirian Makadze (5)</a:t>
            </a:r>
          </a:p>
          <a:p>
            <a:pPr algn="ctr" defTabSz="328387" eaLnBrk="1" fontAlgn="auto" hangingPunct="1">
              <a:spcBef>
                <a:spcPts val="0"/>
              </a:spcBef>
              <a:spcAft>
                <a:spcPts val="0"/>
              </a:spcAft>
              <a:defRPr/>
            </a:pPr>
            <a:br>
              <a:rPr lang="en-US" altLang="fr-FR" sz="2500" dirty="0">
                <a:solidFill>
                  <a:schemeClr val="tx2">
                    <a:lumMod val="20000"/>
                    <a:lumOff val="80000"/>
                  </a:schemeClr>
                </a:solidFill>
                <a:latin typeface="+mj-lt"/>
              </a:rPr>
            </a:br>
            <a:r>
              <a:rPr lang="en-US" altLang="fr-FR" sz="2500" dirty="0">
                <a:solidFill>
                  <a:schemeClr val="tx2">
                    <a:lumMod val="20000"/>
                    <a:lumOff val="80000"/>
                  </a:schemeClr>
                </a:solidFill>
                <a:latin typeface="+mj-lt"/>
              </a:rPr>
              <a:t>(1) Ilia State University, Institute of Earth Sciences and National Seismic Monitoring Centre, Georgia, (2) National Chung-Cheng University, Taiwan, (3) Catalyst Environmental Solutions, USA</a:t>
            </a:r>
            <a:br>
              <a:rPr lang="en-US" altLang="fr-FR" sz="2500" dirty="0">
                <a:solidFill>
                  <a:schemeClr val="tx2">
                    <a:lumMod val="20000"/>
                    <a:lumOff val="80000"/>
                  </a:schemeClr>
                </a:solidFill>
                <a:latin typeface="+mj-lt"/>
              </a:rPr>
            </a:br>
            <a:r>
              <a:rPr lang="en-US" altLang="fr-FR" sz="2500" dirty="0">
                <a:solidFill>
                  <a:schemeClr val="tx2">
                    <a:lumMod val="20000"/>
                    <a:lumOff val="80000"/>
                  </a:schemeClr>
                </a:solidFill>
                <a:latin typeface="+mj-lt"/>
              </a:rPr>
              <a:t>(4) Istanbul Technical University, Turkey, (5) Tbilisi State University, Georgia</a:t>
            </a:r>
            <a:endParaRPr lang="en-US" altLang="fr-FR" b="1" dirty="0">
              <a:solidFill>
                <a:srgbClr val="FFC000"/>
              </a:solidFill>
              <a:latin typeface="+mj-lt"/>
            </a:endParaRPr>
          </a:p>
        </p:txBody>
      </p:sp>
      <p:sp>
        <p:nvSpPr>
          <p:cNvPr id="47" name="ZoneTexte 9">
            <a:extLst>
              <a:ext uri="{FF2B5EF4-FFF2-40B4-BE49-F238E27FC236}">
                <a16:creationId xmlns:a16="http://schemas.microsoft.com/office/drawing/2014/main" id="{5852BA33-0E57-44A6-96FC-FA9509215C7C}"/>
              </a:ext>
            </a:extLst>
          </p:cNvPr>
          <p:cNvSpPr txBox="1">
            <a:spLocks noChangeArrowheads="1"/>
          </p:cNvSpPr>
          <p:nvPr/>
        </p:nvSpPr>
        <p:spPr bwMode="auto">
          <a:xfrm rot="1009179">
            <a:off x="659434" y="594622"/>
            <a:ext cx="144142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339245" eaLnBrk="1" hangingPunct="1">
              <a:defRPr/>
            </a:pPr>
            <a:r>
              <a:rPr lang="fr-FR" altLang="fr-FR" sz="3500" b="1" dirty="0">
                <a:solidFill>
                  <a:srgbClr val="F2F2F2"/>
                </a:solidFill>
                <a:latin typeface="Roboto" pitchFamily="2" charset="0"/>
                <a:ea typeface="Roboto" pitchFamily="2" charset="0"/>
              </a:rPr>
              <a:t>10  47</a:t>
            </a:r>
          </a:p>
        </p:txBody>
      </p:sp>
      <p:sp>
        <p:nvSpPr>
          <p:cNvPr id="5" name="Rectangle à coins arrondis 4"/>
          <p:cNvSpPr/>
          <p:nvPr/>
        </p:nvSpPr>
        <p:spPr>
          <a:xfrm>
            <a:off x="528718" y="3810630"/>
            <a:ext cx="18060373" cy="6561890"/>
          </a:xfrm>
          <a:prstGeom prst="roundRect">
            <a:avLst/>
          </a:prstGeom>
          <a:noFill/>
          <a:ln w="76200">
            <a:solidFill>
              <a:schemeClr val="accent3">
                <a:lumMod val="60000"/>
                <a:lumOff val="40000"/>
              </a:schemeClr>
            </a:solidFill>
            <a:miter lim="800000"/>
            <a:headEnd/>
            <a:tailEnd/>
          </a:ln>
          <a:effectLst>
            <a:softEdge rad="76200"/>
          </a:effectLst>
        </p:spPr>
        <p:txBody>
          <a:bodyPr wrap="none" lIns="34387" tIns="17194" rIns="34387" bIns="17194" anchor="ctr"/>
          <a:lstStyle/>
          <a:p>
            <a:pPr defTabSz="339245" eaLnBrk="1" hangingPunct="1"/>
            <a:endParaRPr lang="fr-FR" sz="752" dirty="0" err="1">
              <a:solidFill>
                <a:srgbClr val="ECF8F7"/>
              </a:solidFill>
              <a:latin typeface="+mj-lt"/>
            </a:endParaRPr>
          </a:p>
        </p:txBody>
      </p:sp>
      <p:sp>
        <p:nvSpPr>
          <p:cNvPr id="37" name="Text Box 2036">
            <a:extLst>
              <a:ext uri="{FF2B5EF4-FFF2-40B4-BE49-F238E27FC236}">
                <a16:creationId xmlns:a16="http://schemas.microsoft.com/office/drawing/2014/main" id="{67C09688-0D8D-42AE-8C43-66E4429EEF3C}"/>
              </a:ext>
            </a:extLst>
          </p:cNvPr>
          <p:cNvSpPr txBox="1">
            <a:spLocks noChangeArrowheads="1"/>
          </p:cNvSpPr>
          <p:nvPr/>
        </p:nvSpPr>
        <p:spPr bwMode="auto">
          <a:xfrm>
            <a:off x="8569873" y="3877363"/>
            <a:ext cx="9696504" cy="58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6000" tIns="216000" rIns="216000" bIns="27076" numCol="1" spcCol="0" rtlCol="0" anchor="t" anchorCtr="0">
            <a:no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r>
              <a:rPr lang="en-US" sz="3000" b="1" dirty="0">
                <a:solidFill>
                  <a:srgbClr val="0070C0"/>
                </a:solidFill>
                <a:effectLst>
                  <a:outerShdw blurRad="38100" dist="38100" dir="2700000" algn="tl">
                    <a:srgbClr val="C0C0C0"/>
                  </a:outerShdw>
                </a:effectLst>
                <a:latin typeface="Roboto" pitchFamily="2" charset="0"/>
                <a:ea typeface="Roboto" pitchFamily="2" charset="0"/>
              </a:rPr>
              <a:t>Materials and Methods</a:t>
            </a:r>
          </a:p>
          <a:p>
            <a:pPr algn="just"/>
            <a:r>
              <a:rPr lang="en-US" altLang="fr-FR" sz="3000" dirty="0">
                <a:solidFill>
                  <a:srgbClr val="002060"/>
                </a:solidFill>
                <a:latin typeface="+mj-lt"/>
                <a:cs typeface="Times New Roman" panose="02020603050405020304" pitchFamily="18" charset="0"/>
              </a:rPr>
              <a:t>A suite of 12 ash samples (~3.5 kg each) were collected from the Neogene volcanic ash layers of the Eastern Caucasus intermountain depression. The U-Pb zircon geochronology was conducted at the Department of Earth and Environmental Sciences, National Chung-Cheng University, Taiwan, via laser ablation inductively coupled plasma mass spectrometry equipped with an Agilent 7500s quadrupole and a New Wave UP213 laser ablation system. All twelve volcanic ash layers samples were also analyzed for whole-rock geochemical compositions by a multi-element ICP-AES/MS in MSALABS laboratory, Canada.</a:t>
            </a:r>
          </a:p>
          <a:p>
            <a:pPr algn="just"/>
            <a:endParaRPr lang="en-US" altLang="fr-FR" sz="2500" dirty="0">
              <a:solidFill>
                <a:srgbClr val="002060"/>
              </a:solidFill>
              <a:latin typeface="+mj-lt"/>
              <a:cs typeface="Times New Roman" panose="02020603050405020304" pitchFamily="18" charset="0"/>
            </a:endParaRPr>
          </a:p>
          <a:p>
            <a:pPr algn="just"/>
            <a:endParaRPr lang="en-US" altLang="fr-FR" sz="2500" dirty="0">
              <a:solidFill>
                <a:srgbClr val="002060"/>
              </a:solidFill>
              <a:latin typeface="+mj-lt"/>
              <a:cs typeface="Times New Roman" panose="02020603050405020304" pitchFamily="18" charset="0"/>
            </a:endParaRPr>
          </a:p>
          <a:p>
            <a:pPr algn="just"/>
            <a:endParaRPr lang="en-US" altLang="fr-FR" sz="2500" dirty="0">
              <a:solidFill>
                <a:srgbClr val="002060"/>
              </a:solidFill>
              <a:latin typeface="+mj-lt"/>
              <a:cs typeface="Times New Roman" panose="02020603050405020304" pitchFamily="18" charset="0"/>
            </a:endParaRPr>
          </a:p>
          <a:p>
            <a:pPr algn="just"/>
            <a:endParaRPr lang="en-US" altLang="fr-FR" sz="2500" dirty="0">
              <a:solidFill>
                <a:srgbClr val="002060"/>
              </a:solidFill>
              <a:latin typeface="+mj-lt"/>
              <a:cs typeface="Times New Roman" panose="02020603050405020304" pitchFamily="18" charset="0"/>
            </a:endParaRPr>
          </a:p>
          <a:p>
            <a:pPr algn="just"/>
            <a:br>
              <a:rPr lang="en-US" altLang="fr-FR" sz="2500" dirty="0">
                <a:solidFill>
                  <a:srgbClr val="002060"/>
                </a:solidFill>
                <a:latin typeface="+mj-lt"/>
                <a:cs typeface="Times New Roman" panose="02020603050405020304" pitchFamily="18" charset="0"/>
              </a:rPr>
            </a:br>
            <a:endParaRPr lang="en-US" sz="2500" dirty="0">
              <a:solidFill>
                <a:srgbClr val="002060"/>
              </a:solidFill>
              <a:latin typeface="+mj-lt"/>
              <a:cs typeface="Times New Roman" panose="02020603050405020304" pitchFamily="18" charset="0"/>
            </a:endParaRPr>
          </a:p>
        </p:txBody>
      </p:sp>
      <p:sp>
        <p:nvSpPr>
          <p:cNvPr id="40" name="Text Box 2036">
            <a:extLst>
              <a:ext uri="{FF2B5EF4-FFF2-40B4-BE49-F238E27FC236}">
                <a16:creationId xmlns:a16="http://schemas.microsoft.com/office/drawing/2014/main" id="{67C09688-0D8D-42AE-8C43-66E4429EEF3C}"/>
              </a:ext>
            </a:extLst>
          </p:cNvPr>
          <p:cNvSpPr txBox="1">
            <a:spLocks noChangeArrowheads="1"/>
          </p:cNvSpPr>
          <p:nvPr/>
        </p:nvSpPr>
        <p:spPr bwMode="auto">
          <a:xfrm>
            <a:off x="8592175" y="9740337"/>
            <a:ext cx="9698400" cy="708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6000" tIns="216000" rIns="216000" bIns="27076" numCol="1" spcCol="0" rtlCol="0" anchor="t" anchorCtr="0">
            <a:no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r>
              <a:rPr lang="en-US" sz="3000" b="1" dirty="0">
                <a:solidFill>
                  <a:srgbClr val="0070C0"/>
                </a:solidFill>
                <a:effectLst>
                  <a:outerShdw blurRad="38100" dist="38100" dir="2700000" algn="tl">
                    <a:srgbClr val="C0C0C0"/>
                  </a:outerShdw>
                </a:effectLst>
                <a:latin typeface="Roboto" pitchFamily="2" charset="0"/>
                <a:ea typeface="Roboto" pitchFamily="2" charset="0"/>
              </a:rPr>
              <a:t>Results </a:t>
            </a:r>
          </a:p>
          <a:p>
            <a:pPr algn="just"/>
            <a:r>
              <a:rPr lang="en-US" altLang="fr-FR" sz="3000" dirty="0">
                <a:solidFill>
                  <a:srgbClr val="002060"/>
                </a:solidFill>
                <a:latin typeface="+mj-lt"/>
                <a:cs typeface="Times New Roman" panose="02020603050405020304" pitchFamily="18" charset="0"/>
              </a:rPr>
              <a:t>From the Eastern Caucasus Neogene intermountain basin volcanic ash layer samples, many of the 250 zircon grains were detrital. </a:t>
            </a: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endParaRPr lang="en-US" altLang="fr-FR" sz="3000" dirty="0">
              <a:solidFill>
                <a:srgbClr val="002060"/>
              </a:solidFill>
              <a:latin typeface="+mj-lt"/>
              <a:cs typeface="Times New Roman" panose="02020603050405020304" pitchFamily="18" charset="0"/>
            </a:endParaRPr>
          </a:p>
          <a:p>
            <a:pPr algn="just"/>
            <a:r>
              <a:rPr lang="en-US" altLang="fr-FR" sz="3000" dirty="0">
                <a:solidFill>
                  <a:srgbClr val="002060"/>
                </a:solidFill>
                <a:latin typeface="+mj-lt"/>
                <a:cs typeface="Times New Roman" panose="02020603050405020304" pitchFamily="18" charset="0"/>
              </a:rPr>
              <a:t>Fig. 1. Distribution of the Upper Miocene volcanic ash layers outcrops in the Eastern Caucasus intermountain Neogene basin.  Black color cross  indicate the location of exposure, and meters - its thickness.</a:t>
            </a:r>
          </a:p>
          <a:p>
            <a:pPr algn="just"/>
            <a:endParaRPr lang="en-US" altLang="fr-FR" sz="3000" dirty="0">
              <a:solidFill>
                <a:srgbClr val="002060"/>
              </a:solidFill>
              <a:latin typeface="+mj-lt"/>
              <a:cs typeface="Times New Roman" panose="02020603050405020304" pitchFamily="18" charset="0"/>
            </a:endParaRPr>
          </a:p>
          <a:p>
            <a:pPr algn="just"/>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The 0.5 m thick outcrop of volcanic ash layers near the Berthubani is mainly composed of fine-grained plagioclase, limonite, hornblende, and volcanic glass.</a:t>
            </a:r>
            <a:endParaRPr lang="en-US" altLang="fr-FR" sz="3000" dirty="0">
              <a:solidFill>
                <a:srgbClr val="002060"/>
              </a:solidFill>
              <a:latin typeface="+mj-lt"/>
              <a:cs typeface="Times New Roman" panose="02020603050405020304" pitchFamily="18" charset="0"/>
            </a:endParaRPr>
          </a:p>
          <a:p>
            <a:pPr algn="just"/>
            <a:br>
              <a:rPr lang="en-US" altLang="fr-FR" sz="2500" dirty="0">
                <a:solidFill>
                  <a:srgbClr val="002060"/>
                </a:solidFill>
                <a:latin typeface="+mj-lt"/>
                <a:cs typeface="Times New Roman" panose="02020603050405020304" pitchFamily="18" charset="0"/>
              </a:rPr>
            </a:br>
            <a:endParaRPr lang="en-US" sz="2500" dirty="0">
              <a:solidFill>
                <a:srgbClr val="002060"/>
              </a:solidFill>
              <a:latin typeface="+mj-lt"/>
              <a:cs typeface="Times New Roman" panose="02020603050405020304" pitchFamily="18" charset="0"/>
            </a:endParaRPr>
          </a:p>
        </p:txBody>
      </p:sp>
      <p:sp>
        <p:nvSpPr>
          <p:cNvPr id="45" name="Text Box 2036">
            <a:extLst>
              <a:ext uri="{FF2B5EF4-FFF2-40B4-BE49-F238E27FC236}">
                <a16:creationId xmlns:a16="http://schemas.microsoft.com/office/drawing/2014/main" id="{67C09688-0D8D-42AE-8C43-66E4429EEF3C}"/>
              </a:ext>
            </a:extLst>
          </p:cNvPr>
          <p:cNvSpPr txBox="1">
            <a:spLocks noChangeArrowheads="1"/>
          </p:cNvSpPr>
          <p:nvPr/>
        </p:nvSpPr>
        <p:spPr bwMode="auto">
          <a:xfrm>
            <a:off x="219048" y="3877363"/>
            <a:ext cx="7983231" cy="1623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6000" tIns="216000" rIns="216000" bIns="27076" numCol="1" spcCol="0" rtlCol="0" anchor="t" anchorCtr="0">
            <a:no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r>
              <a:rPr lang="en-US" sz="3000" b="1" dirty="0">
                <a:solidFill>
                  <a:srgbClr val="0070C0"/>
                </a:solidFill>
                <a:effectLst>
                  <a:outerShdw blurRad="38100" dist="38100" dir="2700000" algn="tl">
                    <a:srgbClr val="C0C0C0"/>
                  </a:outerShdw>
                </a:effectLst>
                <a:latin typeface="Roboto" pitchFamily="2" charset="0"/>
                <a:ea typeface="Roboto" pitchFamily="2" charset="0"/>
              </a:rPr>
              <a:t>Introduction / Research Motivation</a:t>
            </a:r>
          </a:p>
          <a:p>
            <a:pPr marL="457200" indent="-457200" algn="just">
              <a:lnSpc>
                <a:spcPct val="110000"/>
              </a:lnSpc>
              <a:buFont typeface="Arial" panose="020B0604020202020204" pitchFamily="34" charset="0"/>
              <a:buChar char="•"/>
            </a:pPr>
            <a:r>
              <a:rPr lang="en-US" altLang="fr-FR" sz="3000" dirty="0">
                <a:solidFill>
                  <a:srgbClr val="002060"/>
                </a:solidFill>
                <a:latin typeface="+mj-lt"/>
                <a:cs typeface="Times New Roman" panose="02020603050405020304" pitchFamily="18" charset="0"/>
              </a:rPr>
              <a:t>U-Pb geochronology and geochemistry of detrital zircons can provide valuable constraints to geological processes and source areas. [1] </a:t>
            </a:r>
          </a:p>
          <a:p>
            <a:pPr marL="457200" indent="-457200" algn="just">
              <a:lnSpc>
                <a:spcPct val="110000"/>
              </a:lnSpc>
              <a:buFont typeface="Arial" panose="020B0604020202020204" pitchFamily="34" charset="0"/>
              <a:buChar char="•"/>
            </a:pPr>
            <a:r>
              <a:rPr lang="en-US" altLang="fr-FR" sz="3000" dirty="0">
                <a:solidFill>
                  <a:srgbClr val="002060"/>
                </a:solidFill>
                <a:latin typeface="+mj-lt"/>
                <a:cs typeface="Times New Roman" panose="02020603050405020304" pitchFamily="18" charset="0"/>
              </a:rPr>
              <a:t>Zircon isotopic dating and whole rock geochemistry together provide reliable arguments for correlating eruptive centers and deposition areas of the ash and flows. [3]</a:t>
            </a:r>
          </a:p>
          <a:p>
            <a:pPr marL="457200" indent="-457200" algn="just">
              <a:lnSpc>
                <a:spcPct val="110000"/>
              </a:lnSpc>
              <a:buFont typeface="Arial" panose="020B0604020202020204" pitchFamily="34" charset="0"/>
              <a:buChar char="•"/>
            </a:pPr>
            <a:r>
              <a:rPr lang="en-US" altLang="fr-FR" sz="3000" dirty="0">
                <a:solidFill>
                  <a:srgbClr val="002060"/>
                </a:solidFill>
                <a:latin typeface="+mj-lt"/>
                <a:cs typeface="Times New Roman" panose="02020603050405020304" pitchFamily="18" charset="0"/>
              </a:rPr>
              <a:t>Terrigenous ash and sediment deposits in the Neogene basins of the eastern Caucasus intermountain regions contain volcanic ash layers of various thicknesses and compositions. [4]</a:t>
            </a:r>
          </a:p>
          <a:p>
            <a:pPr marL="457200" indent="-457200" algn="just">
              <a:lnSpc>
                <a:spcPct val="110000"/>
              </a:lnSpc>
              <a:buFont typeface="Arial" panose="020B0604020202020204" pitchFamily="34" charset="0"/>
              <a:buChar char="•"/>
            </a:pPr>
            <a:r>
              <a:rPr lang="en-US" altLang="fr-FR" sz="3000" dirty="0">
                <a:solidFill>
                  <a:srgbClr val="002060"/>
                </a:solidFill>
                <a:latin typeface="+mj-lt"/>
                <a:cs typeface="Times New Roman" panose="02020603050405020304" pitchFamily="18" charset="0"/>
              </a:rPr>
              <a:t>The main source of volcanic ash layers is considered to be caldera-forming eruptions (Gumbati eruption) during which Kura ignimbrite flow was generated. This study provides firm geochronological and geochemical constraints [5,6]</a:t>
            </a:r>
          </a:p>
          <a:p>
            <a:pPr algn="just">
              <a:lnSpc>
                <a:spcPct val="110000"/>
              </a:lnSpc>
            </a:pPr>
            <a:endParaRPr lang="en-US" altLang="fr-FR" sz="3000" dirty="0">
              <a:solidFill>
                <a:srgbClr val="002060"/>
              </a:solidFill>
              <a:latin typeface="+mj-lt"/>
              <a:cs typeface="Times New Roman" panose="02020603050405020304" pitchFamily="18" charset="0"/>
            </a:endParaRPr>
          </a:p>
          <a:p>
            <a:pPr algn="just">
              <a:lnSpc>
                <a:spcPct val="110000"/>
              </a:lnSpc>
            </a:pPr>
            <a:endParaRPr lang="en-US" altLang="fr-FR" sz="3000" dirty="0">
              <a:solidFill>
                <a:srgbClr val="002060"/>
              </a:solidFill>
              <a:latin typeface="+mj-lt"/>
              <a:cs typeface="Times New Roman" panose="02020603050405020304" pitchFamily="18" charset="0"/>
            </a:endParaRPr>
          </a:p>
          <a:p>
            <a:pPr algn="just">
              <a:lnSpc>
                <a:spcPct val="110000"/>
              </a:lnSpc>
            </a:pPr>
            <a:endParaRPr lang="en-US" altLang="fr-FR" sz="3000" dirty="0">
              <a:solidFill>
                <a:srgbClr val="002060"/>
              </a:solidFill>
              <a:latin typeface="+mj-lt"/>
              <a:cs typeface="Times New Roman" panose="02020603050405020304" pitchFamily="18" charset="0"/>
            </a:endParaRPr>
          </a:p>
          <a:p>
            <a:pPr algn="just">
              <a:lnSpc>
                <a:spcPct val="110000"/>
              </a:lnSpc>
            </a:pPr>
            <a:endParaRPr lang="en-US" altLang="fr-FR" b="1" dirty="0">
              <a:solidFill>
                <a:srgbClr val="8BC041"/>
              </a:solidFill>
              <a:latin typeface="+mj-lt"/>
              <a:cs typeface="Times New Roman" panose="02020603050405020304" pitchFamily="18" charset="0"/>
            </a:endParaRPr>
          </a:p>
          <a:p>
            <a:pPr algn="just"/>
            <a:r>
              <a:rPr lang="en-US" sz="3000" b="1" dirty="0">
                <a:solidFill>
                  <a:srgbClr val="0070C0"/>
                </a:solidFill>
                <a:effectLst>
                  <a:outerShdw blurRad="38100" dist="38100" dir="2700000" algn="tl">
                    <a:srgbClr val="C0C0C0"/>
                  </a:outerShdw>
                </a:effectLst>
                <a:latin typeface="Roboto" pitchFamily="2" charset="0"/>
                <a:ea typeface="Roboto" pitchFamily="2" charset="0"/>
              </a:rPr>
              <a:t>Acknowledgement</a:t>
            </a:r>
          </a:p>
          <a:p>
            <a:pPr marL="457200" indent="-457200" algn="just">
              <a:buFont typeface="Arial" panose="020B0604020202020204" pitchFamily="34" charset="0"/>
              <a:buChar char="•"/>
            </a:pPr>
            <a:r>
              <a:rPr lang="en-US" altLang="fr-FR" sz="3000" dirty="0">
                <a:solidFill>
                  <a:srgbClr val="002060"/>
                </a:solidFill>
                <a:latin typeface="+mj-lt"/>
                <a:cs typeface="Times New Roman" panose="02020603050405020304" pitchFamily="18" charset="0"/>
              </a:rPr>
              <a:t>This research was supported by the Shota Rustaveli National Science Foundation of Georgia (SRNSFG) [grant #FR-21-10905]</a:t>
            </a:r>
          </a:p>
          <a:p>
            <a:pPr marL="457200" indent="-457200" algn="just">
              <a:buFont typeface="Arial" panose="020B0604020202020204" pitchFamily="34" charset="0"/>
              <a:buChar char="•"/>
            </a:pPr>
            <a:r>
              <a:rPr lang="en-US" altLang="fr-FR" sz="3000" dirty="0">
                <a:solidFill>
                  <a:srgbClr val="002060"/>
                </a:solidFill>
                <a:latin typeface="+mj-lt"/>
                <a:cs typeface="Times New Roman" panose="02020603050405020304" pitchFamily="18" charset="0"/>
              </a:rPr>
              <a:t> This research was supported by Institute of Earth Sciences and National Seismic Monitoring Centre</a:t>
            </a:r>
          </a:p>
          <a:p>
            <a:pPr marL="457200" indent="-457200" algn="just">
              <a:buFont typeface="Arial" panose="020B0604020202020204" pitchFamily="34" charset="0"/>
              <a:buChar char="•"/>
            </a:pPr>
            <a:endParaRPr lang="en-US" altLang="fr-FR" sz="3000" dirty="0">
              <a:solidFill>
                <a:srgbClr val="002060"/>
              </a:solidFill>
              <a:latin typeface="+mj-lt"/>
              <a:cs typeface="Times New Roman" panose="02020603050405020304" pitchFamily="18" charset="0"/>
            </a:endParaRPr>
          </a:p>
          <a:p>
            <a:pPr algn="just"/>
            <a:r>
              <a:rPr lang="en-US" altLang="fr-FR" dirty="0">
                <a:solidFill>
                  <a:srgbClr val="002060"/>
                </a:solidFill>
                <a:latin typeface="+mj-lt"/>
                <a:cs typeface="Times New Roman" panose="02020603050405020304" pitchFamily="18" charset="0"/>
              </a:rPr>
              <a:t> </a:t>
            </a:r>
            <a:endParaRPr lang="en-US" sz="2500" dirty="0">
              <a:solidFill>
                <a:srgbClr val="002060"/>
              </a:solidFill>
              <a:latin typeface="+mj-lt"/>
              <a:cs typeface="Times New Roman" panose="02020603050405020304" pitchFamily="18" charset="0"/>
            </a:endParaRPr>
          </a:p>
        </p:txBody>
      </p:sp>
      <p:sp>
        <p:nvSpPr>
          <p:cNvPr id="61" name="Text Box 2036">
            <a:extLst>
              <a:ext uri="{FF2B5EF4-FFF2-40B4-BE49-F238E27FC236}">
                <a16:creationId xmlns:a16="http://schemas.microsoft.com/office/drawing/2014/main" id="{67C09688-0D8D-42AE-8C43-66E4429EEF3C}"/>
              </a:ext>
            </a:extLst>
          </p:cNvPr>
          <p:cNvSpPr txBox="1">
            <a:spLocks noChangeArrowheads="1"/>
          </p:cNvSpPr>
          <p:nvPr/>
        </p:nvSpPr>
        <p:spPr bwMode="auto">
          <a:xfrm>
            <a:off x="28434407" y="3991178"/>
            <a:ext cx="7910513" cy="160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6000" tIns="216000" rIns="216000" bIns="27076" numCol="1" spcCol="0" rtlCol="0" anchor="t" anchorCtr="0">
            <a:no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r>
              <a:rPr lang="en-US" sz="3000" b="1" dirty="0">
                <a:solidFill>
                  <a:srgbClr val="0070C0"/>
                </a:solidFill>
                <a:effectLst>
                  <a:outerShdw blurRad="38100" dist="38100" dir="2700000" algn="tl">
                    <a:srgbClr val="C0C0C0"/>
                  </a:outerShdw>
                </a:effectLst>
                <a:latin typeface="Roboto" pitchFamily="2" charset="0"/>
                <a:ea typeface="Roboto" pitchFamily="2" charset="0"/>
              </a:rPr>
              <a:t>Discussion and Conclusions</a:t>
            </a:r>
          </a:p>
          <a:p>
            <a:pPr marL="457200" indent="-457200" algn="just">
              <a:buFont typeface="Arial" panose="020B0604020202020204" pitchFamily="34" charset="0"/>
              <a:buChar char="•"/>
            </a:pPr>
            <a:r>
              <a:rPr lang="en-US" sz="3000" dirty="0">
                <a:solidFill>
                  <a:srgbClr val="002060"/>
                </a:solidFill>
                <a:latin typeface="+mj-lt"/>
                <a:cs typeface="Cairo Light" panose="00000400000000000000" pitchFamily="2" charset="-78"/>
              </a:rPr>
              <a:t>The U-Pb geochronology, trace element geochemistry, orientation of the distribution of volcanic ash layer thickness, and zircon morphology of young zircons support the hypothesis that these layers had a common source with the ignimbrites of the Samtskhe-Javakheti volcanic highland. These ignimbrites include the Kura ignimbrite flow (~7.5 Ma) </a:t>
            </a:r>
          </a:p>
          <a:p>
            <a:pPr marL="457200" indent="-457200" algn="just">
              <a:buFont typeface="Arial" panose="020B0604020202020204" pitchFamily="34" charset="0"/>
              <a:buChar char="•"/>
            </a:pPr>
            <a:r>
              <a:rPr lang="en-US" sz="3000" dirty="0">
                <a:solidFill>
                  <a:srgbClr val="002060"/>
                </a:solidFill>
                <a:latin typeface="+mj-lt"/>
                <a:cs typeface="Cairo Light" panose="00000400000000000000" pitchFamily="2" charset="-78"/>
              </a:rPr>
              <a:t>Based on the distribution of the volcanic ash layers and the analysis of the structure and scale of the Kura ignimbrite flow, both the ignimbrites and volcanic ash layers were deposited from a large collapse caldera-forming eruption. The youngest andesitic flow of this caldera structure has been dated as ~6.5 Ma. This caldera also extends to the northeastern territory of Turkey (NE part of the Kars Plateau).</a:t>
            </a:r>
          </a:p>
          <a:p>
            <a:pPr marL="457200" indent="-457200" algn="just">
              <a:buFont typeface="Arial" panose="020B0604020202020204" pitchFamily="34" charset="0"/>
              <a:buChar char="•"/>
            </a:pPr>
            <a:endParaRPr lang="en-US" sz="3000" b="1" dirty="0">
              <a:solidFill>
                <a:srgbClr val="0070C0"/>
              </a:solidFill>
              <a:effectLst>
                <a:outerShdw blurRad="38100" dist="38100" dir="2700000" algn="tl">
                  <a:srgbClr val="C0C0C0"/>
                </a:outerShdw>
              </a:effectLst>
              <a:latin typeface="+mj-lt"/>
              <a:cs typeface="Cairo Light" panose="00000400000000000000" pitchFamily="2" charset="-78"/>
            </a:endParaRPr>
          </a:p>
          <a:p>
            <a:pPr algn="just"/>
            <a:r>
              <a:rPr lang="en-US" sz="3000" b="1" dirty="0">
                <a:solidFill>
                  <a:srgbClr val="0070C0"/>
                </a:solidFill>
                <a:effectLst>
                  <a:outerShdw blurRad="38100" dist="38100" dir="2700000" algn="tl">
                    <a:srgbClr val="C0C0C0"/>
                  </a:outerShdw>
                </a:effectLst>
                <a:latin typeface="Roboto" pitchFamily="2" charset="0"/>
                <a:ea typeface="Roboto" pitchFamily="2" charset="0"/>
              </a:rPr>
              <a:t>References</a:t>
            </a:r>
          </a:p>
          <a:p>
            <a:pPr algn="just"/>
            <a:r>
              <a:rPr lang="en-US" sz="1800" dirty="0">
                <a:solidFill>
                  <a:srgbClr val="002060"/>
                </a:solidFill>
                <a:latin typeface="Roboto" pitchFamily="2" charset="0"/>
                <a:ea typeface="Roboto" pitchFamily="2" charset="0"/>
              </a:rPr>
              <a:t>[1] Cawood PA, Hawkesworth, CJ, Dhuime B.: ‘’Detrital zircon record and tectonic setting’’. Geology  40(10):875–878. (2012).</a:t>
            </a:r>
          </a:p>
          <a:p>
            <a:pPr algn="just"/>
            <a:r>
              <a:rPr lang="en-US" sz="1800" dirty="0">
                <a:solidFill>
                  <a:srgbClr val="002060"/>
                </a:solidFill>
                <a:latin typeface="Roboto" pitchFamily="2" charset="0"/>
                <a:ea typeface="Roboto" pitchFamily="2" charset="0"/>
              </a:rPr>
              <a:t>[2] Dacre HF,  Grant ALM,  Harvey NJ, Thomson DJ,  Webster HN,  Marenco F.: Volcanic ash layer depth:Processes and mechanisms. Geophys Res Lett 42:637-645. (2015).</a:t>
            </a:r>
          </a:p>
          <a:p>
            <a:pPr algn="just"/>
            <a:r>
              <a:rPr lang="en-US" sz="1800" dirty="0">
                <a:solidFill>
                  <a:srgbClr val="002060"/>
                </a:solidFill>
                <a:latin typeface="Roboto" pitchFamily="2" charset="0"/>
                <a:ea typeface="Roboto" pitchFamily="2" charset="0"/>
              </a:rPr>
              <a:t>[3] Willcock M, Cas RAF, Giordano G, Morelli G.: The eruption, pyroclastic flow behavior, and caldera in-filling processes of the extremely large volume (&amp;gt; 1290 km(3)), intra- to extra-caldera, Permian Ora (Ignimbrite) Formation, Southern Alps, Italy, Journal of Volcanology and Geothermal Research 265:102-126. (2013).</a:t>
            </a:r>
          </a:p>
          <a:p>
            <a:pPr algn="just"/>
            <a:r>
              <a:rPr lang="en-US" sz="1800" dirty="0">
                <a:solidFill>
                  <a:srgbClr val="002060"/>
                </a:solidFill>
                <a:latin typeface="Roboto" pitchFamily="2" charset="0"/>
                <a:ea typeface="Roboto" pitchFamily="2" charset="0"/>
              </a:rPr>
              <a:t>[4] Skhirtladze NI.: On the use of volcanic ashes for dating volcanic formation. XXII International Geological Congress, 14–22 December, New Delhi, p 207–214 (1964)</a:t>
            </a:r>
          </a:p>
          <a:p>
            <a:pPr algn="just"/>
            <a:r>
              <a:rPr lang="en-US" sz="1800" dirty="0">
                <a:solidFill>
                  <a:srgbClr val="002060"/>
                </a:solidFill>
                <a:latin typeface="Roboto" pitchFamily="2" charset="0"/>
                <a:ea typeface="Roboto" pitchFamily="2" charset="0"/>
              </a:rPr>
              <a:t>[5] Okrostsvaridze A, Gagnidze N, Bobrova I, Skhirtladze I.: Late Miocene Volcanic Ash Layers of the Intermountain Depression of the Eastern Caucasus: the Products of the Megacaldera Eruption? In Proceeding of UNESCO IGCP pr. #610 meeting. Palermo, Italy, pp 148-152 (2017).</a:t>
            </a:r>
          </a:p>
          <a:p>
            <a:pPr algn="just"/>
            <a:r>
              <a:rPr lang="en-US" sz="1800" dirty="0">
                <a:solidFill>
                  <a:srgbClr val="002060"/>
                </a:solidFill>
                <a:latin typeface="Roboto" pitchFamily="2" charset="0"/>
                <a:ea typeface="Roboto" pitchFamily="2" charset="0"/>
              </a:rPr>
              <a:t>[6] Okrostsvaridze A, Chung SL, Chang YH, Skhirtladze I.: Geology and Zircon U-Pb Geochronology of the Mtkvari Pyroclastic Flow and Evaluation of Destructive Processes affecting Vardzia rock-cut City. Quaternary International540(25):137-145. (2019).</a:t>
            </a:r>
          </a:p>
        </p:txBody>
      </p:sp>
      <p:pic>
        <p:nvPicPr>
          <p:cNvPr id="2" name="Picture 1">
            <a:extLst>
              <a:ext uri="{FF2B5EF4-FFF2-40B4-BE49-F238E27FC236}">
                <a16:creationId xmlns:a16="http://schemas.microsoft.com/office/drawing/2014/main" id="{97FD3F5C-183A-49A5-34BC-87D42D836B87}"/>
              </a:ext>
            </a:extLst>
          </p:cNvPr>
          <p:cNvPicPr>
            <a:picLocks noChangeAspect="1"/>
          </p:cNvPicPr>
          <p:nvPr/>
        </p:nvPicPr>
        <p:blipFill>
          <a:blip r:embed="rId3"/>
          <a:stretch>
            <a:fillRect/>
          </a:stretch>
        </p:blipFill>
        <p:spPr>
          <a:xfrm>
            <a:off x="8705559" y="11996597"/>
            <a:ext cx="9471631" cy="3994517"/>
          </a:xfrm>
          <a:prstGeom prst="rect">
            <a:avLst/>
          </a:prstGeom>
        </p:spPr>
      </p:pic>
      <p:sp>
        <p:nvSpPr>
          <p:cNvPr id="4" name="TextBox 3">
            <a:extLst>
              <a:ext uri="{FF2B5EF4-FFF2-40B4-BE49-F238E27FC236}">
                <a16:creationId xmlns:a16="http://schemas.microsoft.com/office/drawing/2014/main" id="{5F408D81-7C3F-3554-16A6-3207F02C8F08}"/>
              </a:ext>
            </a:extLst>
          </p:cNvPr>
          <p:cNvSpPr txBox="1"/>
          <p:nvPr/>
        </p:nvSpPr>
        <p:spPr>
          <a:xfrm>
            <a:off x="18434384" y="4648200"/>
            <a:ext cx="9256640" cy="15788938"/>
          </a:xfrm>
          <a:prstGeom prst="rect">
            <a:avLst/>
          </a:prstGeom>
          <a:noFill/>
        </p:spPr>
        <p:txBody>
          <a:bodyPr wrap="square">
            <a:spAutoFit/>
          </a:bodyPr>
          <a:lstStyle/>
          <a:p>
            <a:pPr marL="0" marR="0" lvl="0" indent="0" algn="just" defTabSz="590982" rtl="0" eaLnBrk="0" fontAlgn="base" latinLnBrk="0" hangingPunct="0">
              <a:lnSpc>
                <a:spcPct val="100000"/>
              </a:lnSpc>
              <a:spcBef>
                <a:spcPct val="0"/>
              </a:spcBef>
              <a:spcAft>
                <a:spcPct val="0"/>
              </a:spcAft>
              <a:buClrTx/>
              <a:buSzTx/>
              <a:buFontTx/>
              <a:buNone/>
              <a:tabLst/>
              <a:defRPr/>
            </a:pPr>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9 zircons were dated. The weighted mean U-Pb age of 6 zircons corresponds to 7.51±0.2 Ma (MSWD=0.54). These data are in complete geochronological correlation with the Kura ignimbrites zircons of the Samtskhe-Javakheti volcanic highland [6]. </a:t>
            </a: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Seven grains of the Upper Miocene zircons were found in the ash layer of Yaghluja outcrop whose U-Pb isotopic age corresponds to 6.7-7.7 Ma. </a:t>
            </a: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 </a:t>
            </a:r>
          </a:p>
          <a:p>
            <a:pPr marL="0" marR="0" lvl="0" indent="0" algn="just" defTabSz="590982" rtl="0" eaLnBrk="0" fontAlgn="base" latinLnBrk="0" hangingPunct="0">
              <a:lnSpc>
                <a:spcPct val="100000"/>
              </a:lnSpc>
              <a:spcBef>
                <a:spcPct val="0"/>
              </a:spcBef>
              <a:spcAft>
                <a:spcPct val="0"/>
              </a:spcAft>
              <a:buClrTx/>
              <a:buSzTx/>
              <a:buFontTx/>
              <a:buNone/>
              <a:tabLst/>
              <a:defRPr/>
            </a:pPr>
            <a:endParaRPr lang="en-US" altLang="fr-FR" sz="3000" dirty="0">
              <a:solidFill>
                <a:srgbClr val="002060"/>
              </a:solidFill>
              <a:latin typeface="Calibri"/>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endPar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a:p>
            <a:pPr marL="0" marR="0" lvl="0" indent="0" algn="just" defTabSz="590982" rtl="0" eaLnBrk="0" fontAlgn="base" latinLnBrk="0" hangingPunct="0">
              <a:lnSpc>
                <a:spcPct val="100000"/>
              </a:lnSpc>
              <a:spcBef>
                <a:spcPct val="0"/>
              </a:spcBef>
              <a:spcAft>
                <a:spcPct val="0"/>
              </a:spcAft>
              <a:buClrTx/>
              <a:buSzTx/>
              <a:buFontTx/>
              <a:buNone/>
              <a:tabLst/>
              <a:defRPr/>
            </a:pPr>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We conducted whole-rock geochemical analyses of major and trace elements in 12 samples. The trace element characteristics show that the ash layers and the Kura ignimbrites were derived from the same magma chamber. </a:t>
            </a:r>
            <a:r>
              <a:rPr lang="en-US" altLang="fr-FR" sz="3000" dirty="0">
                <a:solidFill>
                  <a:srgbClr val="002060"/>
                </a:solidFill>
                <a:latin typeface="Calibri"/>
                <a:cs typeface="Times New Roman" panose="02020603050405020304" pitchFamily="18" charset="0"/>
              </a:rPr>
              <a:t>Z</a:t>
            </a:r>
            <a:r>
              <a:rPr kumimoji="0" lang="en-US" altLang="fr-FR" sz="3000" b="0" i="0" u="none" strike="noStrike" kern="1200" cap="none" spc="0" normalizeH="0" baseline="0" noProof="0" dirty="0" err="1">
                <a:ln>
                  <a:noFill/>
                </a:ln>
                <a:solidFill>
                  <a:srgbClr val="002060"/>
                </a:solidFill>
                <a:effectLst/>
                <a:uLnTx/>
                <a:uFillTx/>
                <a:latin typeface="Calibri"/>
                <a:ea typeface="+mn-ea"/>
                <a:cs typeface="Times New Roman" panose="02020603050405020304" pitchFamily="18" charset="0"/>
              </a:rPr>
              <a:t>ircons</a:t>
            </a:r>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 showed significant geochemical similarity in their U and Th contents. Specifically, in the Kura ignimbrite flow, U content ranges from 314-574 ppm, and Th content ranges from 200-628 ppm.  In the zircons of the volcanic ash layers these contents range from 248-462 ppm and 174-585 ppm respectively. </a:t>
            </a:r>
            <a:endParaRPr kumimoji="0" lang="en-US" altLang="fr-FR" sz="25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77C86BB1-7B72-2792-0D2E-01149DFC9346}"/>
              </a:ext>
            </a:extLst>
          </p:cNvPr>
          <p:cNvPicPr>
            <a:picLocks noChangeAspect="1"/>
          </p:cNvPicPr>
          <p:nvPr/>
        </p:nvPicPr>
        <p:blipFill>
          <a:blip r:embed="rId4"/>
          <a:stretch>
            <a:fillRect/>
          </a:stretch>
        </p:blipFill>
        <p:spPr>
          <a:xfrm>
            <a:off x="18984087" y="7179386"/>
            <a:ext cx="3795835" cy="3652896"/>
          </a:xfrm>
          <a:prstGeom prst="rect">
            <a:avLst/>
          </a:prstGeom>
        </p:spPr>
      </p:pic>
      <p:sp>
        <p:nvSpPr>
          <p:cNvPr id="7" name="TextBox 6">
            <a:extLst>
              <a:ext uri="{FF2B5EF4-FFF2-40B4-BE49-F238E27FC236}">
                <a16:creationId xmlns:a16="http://schemas.microsoft.com/office/drawing/2014/main" id="{4F4DE026-D2E6-FB78-CD5B-0CACB8018773}"/>
              </a:ext>
            </a:extLst>
          </p:cNvPr>
          <p:cNvSpPr txBox="1"/>
          <p:nvPr/>
        </p:nvSpPr>
        <p:spPr>
          <a:xfrm>
            <a:off x="23174918" y="7457125"/>
            <a:ext cx="3277901" cy="2915395"/>
          </a:xfrm>
          <a:prstGeom prst="rect">
            <a:avLst/>
          </a:prstGeom>
          <a:noFill/>
        </p:spPr>
        <p:txBody>
          <a:bodyPr wrap="square" lIns="72000" tIns="72000" rIns="72000" bIns="72000" rtlCol="0">
            <a:spAutoFit/>
          </a:bodyPr>
          <a:lstStyle/>
          <a:p>
            <a:pPr marL="0" marR="0" lvl="0" indent="0" algn="just" defTabSz="590982" rtl="0" eaLnBrk="0" fontAlgn="base" latinLnBrk="0" hangingPunct="0">
              <a:lnSpc>
                <a:spcPct val="100000"/>
              </a:lnSpc>
              <a:spcBef>
                <a:spcPct val="0"/>
              </a:spcBef>
              <a:spcAft>
                <a:spcPct val="0"/>
              </a:spcAft>
              <a:buClrTx/>
              <a:buSzTx/>
              <a:buFontTx/>
              <a:buNone/>
              <a:tabLst/>
              <a:defRPr/>
            </a:pPr>
            <a:r>
              <a:rPr kumimoji="0" lang="en-US" altLang="fr-FR" sz="3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Fig. 2 LA-ICP-MS Cathodoluminescence images of the dated zircons of the Bertubani volcanic ash layer. </a:t>
            </a:r>
          </a:p>
        </p:txBody>
      </p:sp>
      <p:pic>
        <p:nvPicPr>
          <p:cNvPr id="8" name="Picture 7">
            <a:extLst>
              <a:ext uri="{FF2B5EF4-FFF2-40B4-BE49-F238E27FC236}">
                <a16:creationId xmlns:a16="http://schemas.microsoft.com/office/drawing/2014/main" id="{8B6B1BF8-053D-E4C5-6627-16833E98C901}"/>
              </a:ext>
            </a:extLst>
          </p:cNvPr>
          <p:cNvPicPr>
            <a:picLocks noChangeAspect="1"/>
          </p:cNvPicPr>
          <p:nvPr/>
        </p:nvPicPr>
        <p:blipFill rotWithShape="1">
          <a:blip r:embed="rId5"/>
          <a:srcRect l="6600" t="50858"/>
          <a:stretch/>
        </p:blipFill>
        <p:spPr>
          <a:xfrm>
            <a:off x="18774504" y="12579892"/>
            <a:ext cx="4207971" cy="2372806"/>
          </a:xfrm>
          <a:prstGeom prst="rect">
            <a:avLst/>
          </a:prstGeom>
        </p:spPr>
      </p:pic>
      <p:sp>
        <p:nvSpPr>
          <p:cNvPr id="9" name="TextBox 8">
            <a:extLst>
              <a:ext uri="{FF2B5EF4-FFF2-40B4-BE49-F238E27FC236}">
                <a16:creationId xmlns:a16="http://schemas.microsoft.com/office/drawing/2014/main" id="{7418CFDB-CAF5-6220-72E5-1EF812148E8D}"/>
              </a:ext>
            </a:extLst>
          </p:cNvPr>
          <p:cNvSpPr txBox="1"/>
          <p:nvPr/>
        </p:nvSpPr>
        <p:spPr>
          <a:xfrm>
            <a:off x="23342648" y="13001094"/>
            <a:ext cx="3971719" cy="1530401"/>
          </a:xfrm>
          <a:prstGeom prst="rect">
            <a:avLst/>
          </a:prstGeom>
          <a:noFill/>
        </p:spPr>
        <p:txBody>
          <a:bodyPr wrap="square" lIns="72000" tIns="72000" rIns="72000" bIns="72000" rtlCol="0">
            <a:spAutoFit/>
          </a:bodyPr>
          <a:lstStyle/>
          <a:p>
            <a:r>
              <a:rPr lang="en-US" sz="3000" dirty="0">
                <a:solidFill>
                  <a:srgbClr val="002060"/>
                </a:solidFill>
                <a:latin typeface="+mj-lt"/>
              </a:rPr>
              <a:t>Fig. 3 a closeup photo of Yaghluja volcanic ash layer (white colour).</a:t>
            </a:r>
          </a:p>
        </p:txBody>
      </p:sp>
    </p:spTree>
  </p:cSld>
  <p:clrMapOvr>
    <a:masterClrMapping/>
  </p:clrMapOvr>
  <p:transition spd="slow"/>
</p:sld>
</file>

<file path=ppt/theme/theme1.xml><?xml version="1.0" encoding="utf-8"?>
<a:theme xmlns:a="http://schemas.openxmlformats.org/drawingml/2006/main" name="Thème1 SPRINGER">
  <a:themeElements>
    <a:clrScheme name="Personnalisé 1">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fontScheme name="Springer Natur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extLst>
    <a:ext uri="{05A4C25C-085E-4340-85A3-A5531E510DB2}">
      <thm15:themeFamily xmlns:thm15="http://schemas.microsoft.com/office/thememl/2012/main" name="Thème1 SPRINGER" id="{3506AA4F-5159-4E26-85A1-8A7933FC6888}" vid="{E2E45C98-BD8B-424C-B5C7-0F6D878DBD1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 SPRINGER</Template>
  <TotalTime>5113</TotalTime>
  <Words>1043</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Roboto</vt:lpstr>
      <vt:lpstr>Times New Roman</vt:lpstr>
      <vt:lpstr>Calibri Light</vt:lpstr>
      <vt:lpstr>Thème1 SPRINGER</vt:lpstr>
      <vt:lpstr>PowerPoint Presentation</vt:lpstr>
    </vt:vector>
  </TitlesOfParts>
  <Company>SAHBI MOALLA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SAHBI MOALLA</dc:creator>
  <cp:lastModifiedBy>Rabi Gabrielashvili</cp:lastModifiedBy>
  <cp:revision>214</cp:revision>
  <cp:lastPrinted>1998-09-03T21:09:00Z</cp:lastPrinted>
  <dcterms:created xsi:type="dcterms:W3CDTF">1998-08-31T18:15:40Z</dcterms:created>
  <dcterms:modified xsi:type="dcterms:W3CDTF">2023-11-17T12:27:39Z</dcterms:modified>
</cp:coreProperties>
</file>