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301" r:id="rId3"/>
    <p:sldId id="302" r:id="rId4"/>
    <p:sldId id="303" r:id="rId5"/>
    <p:sldId id="304" r:id="rId6"/>
    <p:sldId id="257" r:id="rId7"/>
    <p:sldId id="261" r:id="rId8"/>
    <p:sldId id="272" r:id="rId9"/>
    <p:sldId id="273" r:id="rId10"/>
    <p:sldId id="292" r:id="rId11"/>
    <p:sldId id="287" r:id="rId12"/>
    <p:sldId id="294" r:id="rId13"/>
    <p:sldId id="293" r:id="rId14"/>
    <p:sldId id="295" r:id="rId15"/>
    <p:sldId id="297" r:id="rId16"/>
    <p:sldId id="298" r:id="rId17"/>
    <p:sldId id="299" r:id="rId18"/>
    <p:sldId id="30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C4A2C-56FA-8C47-87C8-6FEBEB8C6FFD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5470A-A3F3-E845-89B6-CD64C8068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72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5470A-A3F3-E845-89B6-CD64C8068EE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8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3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93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0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3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2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9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1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AD570-10DD-0D4B-A537-5A6C0BC59542}" type="datetimeFigureOut">
              <a:rPr lang="en-US" smtClean="0"/>
              <a:t>10/2/20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0460-0ECD-134F-B64C-E771D847A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8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horena_sadzaglishvili@iliauni.edu.ge" TargetMode="External"/><Relationship Id="rId3" Type="http://schemas.openxmlformats.org/officeDocument/2006/relationships/hyperlink" Target="mailto:salome.namitcheishvili@tsu.g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272" y="591910"/>
            <a:ext cx="8623376" cy="2600325"/>
          </a:xfrm>
        </p:spPr>
        <p:txBody>
          <a:bodyPr>
            <a:normAutofit/>
          </a:bodyPr>
          <a:lstStyle/>
          <a:p>
            <a:r>
              <a:rPr lang="ka-GE" sz="3600" b="1" dirty="0">
                <a:solidFill>
                  <a:schemeClr val="tx2"/>
                </a:solidFill>
              </a:rPr>
              <a:t>სოციალური მუშაობის სწავლება </a:t>
            </a:r>
            <a:r>
              <a:rPr lang="ka-GE" sz="3600" b="1" dirty="0" smtClean="0">
                <a:solidFill>
                  <a:schemeClr val="tx2"/>
                </a:solidFill>
              </a:rPr>
              <a:t/>
            </a:r>
            <a:br>
              <a:rPr lang="ka-GE" sz="3600" b="1" dirty="0" smtClean="0">
                <a:solidFill>
                  <a:schemeClr val="tx2"/>
                </a:solidFill>
              </a:rPr>
            </a:br>
            <a:r>
              <a:rPr lang="ka-GE" sz="3600" b="1" dirty="0" smtClean="0">
                <a:solidFill>
                  <a:schemeClr val="tx2"/>
                </a:solidFill>
              </a:rPr>
              <a:t>და </a:t>
            </a:r>
            <a:br>
              <a:rPr lang="ka-GE" sz="3600" b="1" dirty="0" smtClean="0">
                <a:solidFill>
                  <a:schemeClr val="tx2"/>
                </a:solidFill>
              </a:rPr>
            </a:br>
            <a:r>
              <a:rPr lang="ka-GE" sz="3600" b="1" dirty="0" smtClean="0">
                <a:solidFill>
                  <a:schemeClr val="tx2"/>
                </a:solidFill>
              </a:rPr>
              <a:t>ბავშვის </a:t>
            </a:r>
            <a:r>
              <a:rPr lang="ka-GE" sz="3600" b="1" dirty="0">
                <a:solidFill>
                  <a:schemeClr val="tx2"/>
                </a:solidFill>
              </a:rPr>
              <a:t>უფლებები</a:t>
            </a:r>
            <a:r>
              <a:rPr lang="en-US" sz="36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3579" y="3213326"/>
            <a:ext cx="7300762" cy="175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შორენა</a:t>
            </a:r>
            <a:r>
              <a:rPr lang="en-US" dirty="0" smtClean="0"/>
              <a:t> </a:t>
            </a:r>
            <a:r>
              <a:rPr lang="en-US" dirty="0" err="1" smtClean="0"/>
              <a:t>საძაგლიშვილი</a:t>
            </a:r>
            <a:r>
              <a:rPr lang="en-US" dirty="0" smtClean="0"/>
              <a:t>, </a:t>
            </a:r>
            <a:r>
              <a:rPr lang="ka-GE" dirty="0" smtClean="0"/>
              <a:t>პროფესორი, </a:t>
            </a:r>
          </a:p>
          <a:p>
            <a:r>
              <a:rPr lang="ka-GE" dirty="0" smtClean="0"/>
              <a:t>სამაგისტრო პროგრამის ხელმძღვანელი, ილია უნი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  <a:hlinkClick r:id="rId2"/>
              </a:rPr>
              <a:t>shorena_sadzaglishvili@iliauni.edu.ge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/>
              <a:t>სალომე</a:t>
            </a:r>
            <a:r>
              <a:rPr lang="en-US" dirty="0"/>
              <a:t> </a:t>
            </a:r>
            <a:r>
              <a:rPr lang="en-US" dirty="0" err="1" smtClean="0"/>
              <a:t>ნამიჭეიშვილი</a:t>
            </a:r>
            <a:r>
              <a:rPr lang="ka-GE" dirty="0" smtClean="0"/>
              <a:t>, ასოცირებული პროფესორი, </a:t>
            </a:r>
          </a:p>
          <a:p>
            <a:r>
              <a:rPr lang="ka-GE" dirty="0" smtClean="0"/>
              <a:t>საბაკალავრო პროგრამის ხელმძღვანელი, თსუ</a:t>
            </a:r>
            <a:endParaRPr lang="ka-GE" dirty="0"/>
          </a:p>
          <a:p>
            <a:r>
              <a:rPr lang="en-US" dirty="0" smtClean="0">
                <a:hlinkClick r:id="rId3"/>
              </a:rPr>
              <a:t>salome.namitcheishvili@tsu.ge</a:t>
            </a:r>
            <a:endParaRPr lang="ka-GE" dirty="0" smtClean="0"/>
          </a:p>
          <a:p>
            <a:endParaRPr lang="ka-GE" dirty="0"/>
          </a:p>
          <a:p>
            <a:endParaRPr lang="en-US" dirty="0"/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631" y="4958440"/>
            <a:ext cx="7772400" cy="1476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000" dirty="0" smtClean="0"/>
              <a:t>2 ოქტომბერი, 2020 წელი</a:t>
            </a:r>
          </a:p>
          <a:p>
            <a:r>
              <a:rPr lang="ka-GE" sz="2000" dirty="0" smtClean="0"/>
              <a:t>ქუთაისი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13964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პრაქტიკა</a:t>
            </a:r>
            <a:r>
              <a:rPr lang="en-US" dirty="0" smtClean="0"/>
              <a:t> - 32 </a:t>
            </a:r>
            <a:r>
              <a:rPr lang="en-US" dirty="0" err="1" smtClean="0"/>
              <a:t>საათი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სოციალური</a:t>
            </a:r>
            <a:r>
              <a:rPr lang="en-US" dirty="0"/>
              <a:t> </a:t>
            </a:r>
            <a:r>
              <a:rPr lang="en-US" dirty="0" err="1"/>
              <a:t>მუშაობის</a:t>
            </a:r>
            <a:r>
              <a:rPr lang="en-US" dirty="0"/>
              <a:t> </a:t>
            </a:r>
            <a:r>
              <a:rPr lang="ka-GE" dirty="0"/>
              <a:t>პრაქტიკა</a:t>
            </a:r>
            <a:r>
              <a:rPr lang="en-US" dirty="0"/>
              <a:t> I (</a:t>
            </a:r>
            <a:r>
              <a:rPr lang="en-US" dirty="0" err="1"/>
              <a:t>ზოგადი</a:t>
            </a:r>
            <a:r>
              <a:rPr lang="en-US" dirty="0"/>
              <a:t>)</a:t>
            </a:r>
          </a:p>
          <a:p>
            <a:r>
              <a:rPr lang="en-US" dirty="0" err="1"/>
              <a:t>სოციალური</a:t>
            </a:r>
            <a:r>
              <a:rPr lang="en-US" dirty="0"/>
              <a:t> </a:t>
            </a:r>
            <a:r>
              <a:rPr lang="en-US" dirty="0" err="1"/>
              <a:t>მუშაობის</a:t>
            </a:r>
            <a:r>
              <a:rPr lang="en-US" dirty="0"/>
              <a:t> </a:t>
            </a:r>
            <a:r>
              <a:rPr lang="en-US" dirty="0" err="1"/>
              <a:t>პრაქტიკა</a:t>
            </a:r>
            <a:r>
              <a:rPr lang="en-US" dirty="0"/>
              <a:t> II (</a:t>
            </a:r>
            <a:r>
              <a:rPr lang="en-US" dirty="0" err="1"/>
              <a:t>უსახლკარობა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სოციალური</a:t>
            </a:r>
            <a:r>
              <a:rPr lang="en-US" dirty="0"/>
              <a:t> საცხოვრისი) </a:t>
            </a:r>
            <a:endParaRPr lang="en-US" dirty="0" smtClean="0"/>
          </a:p>
          <a:p>
            <a:r>
              <a:rPr lang="en-US" dirty="0" err="1"/>
              <a:t>სოციალური</a:t>
            </a:r>
            <a:r>
              <a:rPr lang="en-US" dirty="0"/>
              <a:t> </a:t>
            </a:r>
            <a:r>
              <a:rPr lang="en-US" dirty="0" err="1"/>
              <a:t>მუშაობის</a:t>
            </a:r>
            <a:r>
              <a:rPr lang="en-US" dirty="0"/>
              <a:t> </a:t>
            </a:r>
            <a:r>
              <a:rPr lang="en-US" dirty="0" err="1"/>
              <a:t>პრაქტიკ</a:t>
            </a:r>
            <a:r>
              <a:rPr lang="ka-GE" dirty="0"/>
              <a:t>ა</a:t>
            </a:r>
            <a:r>
              <a:rPr lang="en-US" dirty="0"/>
              <a:t> III (</a:t>
            </a:r>
            <a:r>
              <a:rPr lang="en-US" dirty="0" err="1"/>
              <a:t>რეპროდუქციული</a:t>
            </a:r>
            <a:r>
              <a:rPr lang="en-US" dirty="0"/>
              <a:t> </a:t>
            </a:r>
            <a:r>
              <a:rPr lang="en-US" dirty="0" err="1"/>
              <a:t>ჯანმრთელობა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უფლებები</a:t>
            </a:r>
            <a:r>
              <a:rPr lang="en-US" dirty="0"/>
              <a:t>, </a:t>
            </a:r>
            <a:r>
              <a:rPr lang="en-US" dirty="0" err="1"/>
              <a:t>ნარკომანიით</a:t>
            </a:r>
            <a:r>
              <a:rPr lang="en-US" dirty="0"/>
              <a:t> </a:t>
            </a:r>
            <a:r>
              <a:rPr lang="en-US" dirty="0" err="1"/>
              <a:t>გამოწვეული</a:t>
            </a:r>
            <a:r>
              <a:rPr lang="en-US" dirty="0"/>
              <a:t> </a:t>
            </a:r>
            <a:r>
              <a:rPr lang="en-US" dirty="0" err="1"/>
              <a:t>ზიანი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err="1"/>
              <a:t>სოციალური</a:t>
            </a:r>
            <a:r>
              <a:rPr lang="en-US" dirty="0"/>
              <a:t> </a:t>
            </a:r>
            <a:r>
              <a:rPr lang="en-US" dirty="0" err="1"/>
              <a:t>მუშაობის</a:t>
            </a:r>
            <a:r>
              <a:rPr lang="en-US" dirty="0"/>
              <a:t> </a:t>
            </a:r>
            <a:r>
              <a:rPr lang="en-US" dirty="0" err="1"/>
              <a:t>პრაქტიკ</a:t>
            </a:r>
            <a:r>
              <a:rPr lang="ka-GE" dirty="0"/>
              <a:t>ა </a:t>
            </a:r>
            <a:r>
              <a:rPr lang="en-US" dirty="0"/>
              <a:t> IV (</a:t>
            </a:r>
            <a:r>
              <a:rPr lang="en-US" dirty="0" err="1"/>
              <a:t>ძალადობა</a:t>
            </a:r>
            <a:r>
              <a:rPr lang="en-US" dirty="0"/>
              <a:t> </a:t>
            </a:r>
            <a:r>
              <a:rPr lang="en-US" dirty="0" err="1"/>
              <a:t>ოჯახში</a:t>
            </a:r>
            <a:r>
              <a:rPr lang="en-US" dirty="0"/>
              <a:t>: </a:t>
            </a:r>
            <a:r>
              <a:rPr lang="en-US" dirty="0" err="1"/>
              <a:t>პრობლემის</a:t>
            </a:r>
            <a:r>
              <a:rPr lang="en-US" dirty="0"/>
              <a:t> </a:t>
            </a:r>
            <a:r>
              <a:rPr lang="en-US" dirty="0" err="1"/>
              <a:t>სამართლებრივი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სოციალური</a:t>
            </a:r>
            <a:r>
              <a:rPr lang="en-US" dirty="0"/>
              <a:t> </a:t>
            </a:r>
            <a:r>
              <a:rPr lang="en-US" dirty="0" err="1"/>
              <a:t>პერსპექტივა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336619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პრაქტიკის</a:t>
            </a:r>
            <a:r>
              <a:rPr lang="en-US" dirty="0" smtClean="0"/>
              <a:t> </a:t>
            </a:r>
            <a:r>
              <a:rPr lang="en-US" dirty="0" err="1" smtClean="0"/>
              <a:t>კონცეფცია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13 </a:t>
            </a:r>
            <a:r>
              <a:rPr lang="de-DE" dirty="0" err="1" smtClean="0"/>
              <a:t>კვირა</a:t>
            </a:r>
            <a:r>
              <a:rPr lang="de-DE" dirty="0" smtClean="0"/>
              <a:t>, 2</a:t>
            </a:r>
            <a:r>
              <a:rPr lang="de-DE" dirty="0"/>
              <a:t>-3 </a:t>
            </a:r>
            <a:r>
              <a:rPr lang="de-DE" dirty="0" err="1" smtClean="0"/>
              <a:t>დღე</a:t>
            </a:r>
            <a:r>
              <a:rPr lang="de-DE" dirty="0" smtClean="0"/>
              <a:t> </a:t>
            </a:r>
            <a:r>
              <a:rPr lang="de-DE" dirty="0" err="1" smtClean="0"/>
              <a:t>კვირაში</a:t>
            </a:r>
            <a:r>
              <a:rPr lang="de-DE" dirty="0" smtClean="0"/>
              <a:t>,  </a:t>
            </a:r>
            <a:r>
              <a:rPr lang="de-DE" dirty="0"/>
              <a:t>7-8 </a:t>
            </a:r>
            <a:r>
              <a:rPr lang="de-DE" dirty="0" err="1" smtClean="0"/>
              <a:t>საათი</a:t>
            </a:r>
            <a:endParaRPr lang="de-DE" dirty="0" smtClean="0"/>
          </a:p>
          <a:p>
            <a:r>
              <a:rPr lang="de-DE" dirty="0" smtClean="0"/>
              <a:t>118 </a:t>
            </a:r>
            <a:r>
              <a:rPr lang="de-DE" dirty="0" err="1" smtClean="0"/>
              <a:t>საათი</a:t>
            </a:r>
            <a:r>
              <a:rPr lang="de-DE" dirty="0" smtClean="0"/>
              <a:t> </a:t>
            </a:r>
            <a:r>
              <a:rPr lang="de-DE" dirty="0" err="1" smtClean="0"/>
              <a:t>სემესტრში</a:t>
            </a:r>
            <a:endParaRPr lang="de-DE" dirty="0" smtClean="0"/>
          </a:p>
          <a:p>
            <a:r>
              <a:rPr lang="en-US" dirty="0" err="1" smtClean="0"/>
              <a:t>საგნმანათლებლო</a:t>
            </a:r>
            <a:r>
              <a:rPr lang="en-US" dirty="0" smtClean="0"/>
              <a:t> </a:t>
            </a:r>
            <a:r>
              <a:rPr lang="en-US" dirty="0" err="1" smtClean="0"/>
              <a:t>გეგმა</a:t>
            </a:r>
            <a:r>
              <a:rPr lang="en-US" dirty="0" smtClean="0"/>
              <a:t>– </a:t>
            </a:r>
            <a:r>
              <a:rPr lang="en-US" dirty="0" err="1" smtClean="0"/>
              <a:t>დავალებები</a:t>
            </a:r>
            <a:r>
              <a:rPr lang="en-US" dirty="0" smtClean="0"/>
              <a:t>, </a:t>
            </a:r>
            <a:r>
              <a:rPr lang="en-US" dirty="0" err="1" smtClean="0"/>
              <a:t>სტუდენტის</a:t>
            </a:r>
            <a:r>
              <a:rPr lang="en-US" dirty="0" smtClean="0"/>
              <a:t> </a:t>
            </a:r>
            <a:r>
              <a:rPr lang="en-US" dirty="0" err="1" smtClean="0"/>
              <a:t>როლი</a:t>
            </a:r>
            <a:r>
              <a:rPr lang="en-US" dirty="0" smtClean="0"/>
              <a:t> </a:t>
            </a:r>
            <a:r>
              <a:rPr lang="en-US" dirty="0" err="1" smtClean="0"/>
              <a:t>სააგენტოში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ხემლოწერილია</a:t>
            </a:r>
            <a:r>
              <a:rPr lang="en-US" dirty="0" smtClean="0"/>
              <a:t> </a:t>
            </a:r>
            <a:r>
              <a:rPr lang="en-US" dirty="0" err="1" smtClean="0"/>
              <a:t>სტუდენტის</a:t>
            </a:r>
            <a:r>
              <a:rPr lang="en-US" dirty="0" smtClean="0"/>
              <a:t>, </a:t>
            </a:r>
            <a:r>
              <a:rPr lang="en-US" dirty="0" err="1" smtClean="0"/>
              <a:t>პრაქტიკის</a:t>
            </a:r>
            <a:r>
              <a:rPr lang="en-US" dirty="0" smtClean="0"/>
              <a:t> </a:t>
            </a:r>
            <a:r>
              <a:rPr lang="en-US" dirty="0" err="1" smtClean="0"/>
              <a:t>ხელმძღვანელის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პრაქტიკის</a:t>
            </a:r>
            <a:r>
              <a:rPr lang="en-US" dirty="0" smtClean="0"/>
              <a:t> </a:t>
            </a:r>
            <a:r>
              <a:rPr lang="en-US" dirty="0" err="1" smtClean="0"/>
              <a:t>კოორდინატორის</a:t>
            </a:r>
            <a:r>
              <a:rPr lang="en-US" dirty="0" smtClean="0"/>
              <a:t> </a:t>
            </a:r>
            <a:r>
              <a:rPr lang="en-US" dirty="0" err="1" smtClean="0"/>
              <a:t>მიერ</a:t>
            </a:r>
            <a:endParaRPr lang="en-US" dirty="0" smtClean="0"/>
          </a:p>
          <a:p>
            <a:r>
              <a:rPr lang="en-US" dirty="0" err="1" smtClean="0"/>
              <a:t>პრაქტიკის</a:t>
            </a:r>
            <a:r>
              <a:rPr lang="en-US" dirty="0" smtClean="0"/>
              <a:t> </a:t>
            </a:r>
            <a:r>
              <a:rPr lang="en-US" dirty="0" err="1" smtClean="0"/>
              <a:t>შეფასების</a:t>
            </a:r>
            <a:r>
              <a:rPr lang="en-US" dirty="0" smtClean="0"/>
              <a:t> </a:t>
            </a:r>
            <a:r>
              <a:rPr lang="en-US" dirty="0" err="1" smtClean="0"/>
              <a:t>ფორმა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0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სწავლება</a:t>
            </a:r>
            <a:r>
              <a:rPr lang="en-US" dirty="0" smtClean="0"/>
              <a:t> - </a:t>
            </a:r>
            <a:r>
              <a:rPr lang="en-US" dirty="0" err="1" smtClean="0"/>
              <a:t>თეორია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>
                <a:latin typeface="Sylfaen"/>
                <a:cs typeface="Sylfaen"/>
              </a:rPr>
              <a:t>ადამიანის</a:t>
            </a:r>
            <a:r>
              <a:rPr lang="en-US" sz="2800" dirty="0">
                <a:latin typeface="Sylfaen"/>
                <a:cs typeface="Sylfaen"/>
              </a:rPr>
              <a:t> </a:t>
            </a:r>
            <a:r>
              <a:rPr lang="en-US" sz="2800" dirty="0" err="1">
                <a:latin typeface="Sylfaen"/>
                <a:cs typeface="Sylfaen"/>
              </a:rPr>
              <a:t>უფლებების</a:t>
            </a:r>
            <a:r>
              <a:rPr lang="en-US" sz="2800" dirty="0">
                <a:latin typeface="Sylfaen"/>
                <a:cs typeface="Sylfaen"/>
              </a:rPr>
              <a:t> </a:t>
            </a:r>
            <a:r>
              <a:rPr lang="en-US" sz="2800" dirty="0" err="1" smtClean="0">
                <a:latin typeface="Sylfaen"/>
                <a:cs typeface="Sylfaen"/>
              </a:rPr>
              <a:t>თეორია</a:t>
            </a:r>
            <a:endParaRPr lang="en-US" sz="2500" dirty="0" smtClean="0">
              <a:latin typeface="Sylfaen"/>
              <a:cs typeface="Sylfaen"/>
            </a:endParaRPr>
          </a:p>
          <a:p>
            <a:r>
              <a:rPr lang="en-US" sz="2500" dirty="0" err="1" smtClean="0">
                <a:latin typeface="Sylfaen"/>
                <a:cs typeface="Sylfaen"/>
              </a:rPr>
              <a:t>ბავშვის</a:t>
            </a:r>
            <a:r>
              <a:rPr lang="en-US" sz="2500" dirty="0" smtClean="0">
                <a:latin typeface="Sylfaen"/>
                <a:cs typeface="Sylfaen"/>
              </a:rPr>
              <a:t> </a:t>
            </a:r>
            <a:r>
              <a:rPr lang="en-US" sz="2500" dirty="0" err="1">
                <a:latin typeface="Sylfaen"/>
                <a:cs typeface="Sylfaen"/>
              </a:rPr>
              <a:t>უფლებათა</a:t>
            </a:r>
            <a:r>
              <a:rPr lang="en-US" sz="2500" dirty="0">
                <a:latin typeface="Sylfaen"/>
                <a:cs typeface="Sylfaen"/>
              </a:rPr>
              <a:t> </a:t>
            </a:r>
            <a:r>
              <a:rPr lang="en-US" sz="2500" dirty="0" err="1">
                <a:latin typeface="Sylfaen"/>
                <a:cs typeface="Sylfaen"/>
              </a:rPr>
              <a:t>კოდექსი</a:t>
            </a:r>
            <a:endParaRPr lang="en-US" sz="2500" dirty="0">
              <a:latin typeface="Sylfaen"/>
              <a:cs typeface="Sylfaen"/>
            </a:endParaRPr>
          </a:p>
          <a:p>
            <a:r>
              <a:rPr lang="ka-GE" sz="2500" dirty="0" smtClean="0"/>
              <a:t>საქართველოს </a:t>
            </a:r>
            <a:r>
              <a:rPr lang="ka-GE" sz="2500" dirty="0"/>
              <a:t>კანონი პაციენტის უფლებების შესახებ (თავი </a:t>
            </a:r>
            <a:r>
              <a:rPr lang="en-US" sz="2500" dirty="0"/>
              <a:t>VIII</a:t>
            </a:r>
            <a:r>
              <a:rPr lang="ka-GE" sz="2500" dirty="0"/>
              <a:t>. არასრულწლოვანის უფლებები)</a:t>
            </a:r>
          </a:p>
          <a:p>
            <a:r>
              <a:rPr lang="ka-GE" sz="2500" dirty="0"/>
              <a:t>საქართველოს კანონი აივ ინფექცია/შიდსის შესახებ</a:t>
            </a:r>
            <a:endParaRPr lang="en-US" sz="2500" dirty="0"/>
          </a:p>
          <a:p>
            <a:r>
              <a:rPr lang="ka-GE" sz="2500" dirty="0"/>
              <a:t>საქართველოს სისხლის სამართლის კოდექსი (თავი </a:t>
            </a:r>
            <a:r>
              <a:rPr lang="en-US" sz="2500" dirty="0"/>
              <a:t>XXXIII</a:t>
            </a:r>
            <a:r>
              <a:rPr lang="ka-GE" sz="2500" dirty="0"/>
              <a:t>. ნარკოტიკული დანაშაული)</a:t>
            </a:r>
            <a:endParaRPr lang="en-US" sz="2500" dirty="0"/>
          </a:p>
          <a:p>
            <a:r>
              <a:rPr lang="ka-GE" sz="2500" dirty="0"/>
              <a:t>გაერთიანებული ერების ორგანიზაციის ბავშვის უფლებათა კონვენცია</a:t>
            </a:r>
            <a:endParaRPr lang="en-US" sz="2500" dirty="0"/>
          </a:p>
          <a:p>
            <a:r>
              <a:rPr lang="ka-GE" sz="2500" dirty="0"/>
              <a:t>მოსწავლის ქცევის კოდექსი</a:t>
            </a:r>
            <a:r>
              <a:rPr lang="en-US" sz="2500" dirty="0"/>
              <a:t> </a:t>
            </a:r>
            <a:endParaRPr lang="en-US" sz="2500" dirty="0" smtClean="0"/>
          </a:p>
          <a:p>
            <a:r>
              <a:rPr lang="en-US" sz="2500" dirty="0" err="1" smtClean="0">
                <a:latin typeface="Sylfaen"/>
                <a:cs typeface="Sylfaen"/>
              </a:rPr>
              <a:t>კვლევის</a:t>
            </a:r>
            <a:r>
              <a:rPr lang="en-US" sz="2500" dirty="0" smtClean="0">
                <a:latin typeface="Sylfaen"/>
                <a:cs typeface="Sylfaen"/>
              </a:rPr>
              <a:t> </a:t>
            </a:r>
            <a:r>
              <a:rPr lang="en-US" sz="2500" dirty="0" err="1" smtClean="0">
                <a:latin typeface="Sylfaen"/>
                <a:cs typeface="Sylfaen"/>
              </a:rPr>
              <a:t>ეთიკა</a:t>
            </a:r>
            <a:r>
              <a:rPr lang="en-US" sz="2500" dirty="0" smtClean="0">
                <a:latin typeface="Sylfaen"/>
                <a:cs typeface="Sylfaen"/>
              </a:rPr>
              <a:t> - </a:t>
            </a:r>
            <a:r>
              <a:rPr lang="en-US" sz="2500" dirty="0" err="1" smtClean="0">
                <a:latin typeface="Sylfaen"/>
                <a:cs typeface="Sylfaen"/>
              </a:rPr>
              <a:t>ეთიკური</a:t>
            </a:r>
            <a:r>
              <a:rPr lang="en-US" sz="2500" dirty="0" smtClean="0">
                <a:latin typeface="Sylfaen"/>
                <a:cs typeface="Sylfaen"/>
              </a:rPr>
              <a:t> </a:t>
            </a:r>
            <a:r>
              <a:rPr lang="en-US" sz="2500" dirty="0" err="1" smtClean="0">
                <a:latin typeface="Sylfaen"/>
                <a:cs typeface="Sylfaen"/>
              </a:rPr>
              <a:t>კვლევა</a:t>
            </a:r>
            <a:r>
              <a:rPr lang="en-US" sz="2500" dirty="0" smtClean="0">
                <a:latin typeface="Sylfaen"/>
                <a:cs typeface="Sylfaen"/>
              </a:rPr>
              <a:t> </a:t>
            </a:r>
            <a:r>
              <a:rPr lang="en-US" sz="2500" dirty="0" err="1" smtClean="0">
                <a:latin typeface="Sylfaen"/>
                <a:cs typeface="Sylfaen"/>
              </a:rPr>
              <a:t>არასრულწლოვანებისათვის</a:t>
            </a:r>
            <a:r>
              <a:rPr lang="en-US" sz="2500" dirty="0" smtClean="0">
                <a:latin typeface="Sylfaen"/>
                <a:cs typeface="Sylfaen"/>
              </a:rPr>
              <a:t>  (ethical research involving children)</a:t>
            </a:r>
          </a:p>
          <a:p>
            <a:endParaRPr lang="en-US" sz="2500" dirty="0"/>
          </a:p>
          <a:p>
            <a:pPr marL="0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59503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დავალებები</a:t>
            </a:r>
            <a:r>
              <a:rPr lang="en-US" dirty="0" smtClean="0"/>
              <a:t> - </a:t>
            </a:r>
            <a:r>
              <a:rPr lang="en-US" dirty="0" err="1" smtClean="0"/>
              <a:t>კურსის</a:t>
            </a:r>
            <a:r>
              <a:rPr lang="en-US" dirty="0" smtClean="0"/>
              <a:t> </a:t>
            </a:r>
            <a:r>
              <a:rPr lang="en-US" dirty="0" err="1" smtClean="0"/>
              <a:t>ფარგლებში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სცენარები</a:t>
            </a:r>
            <a:r>
              <a:rPr lang="en-US" dirty="0" smtClean="0"/>
              <a:t> </a:t>
            </a:r>
            <a:r>
              <a:rPr lang="en-US" dirty="0" err="1" smtClean="0"/>
              <a:t>ეთიკურ</a:t>
            </a:r>
            <a:r>
              <a:rPr lang="en-US" dirty="0" smtClean="0"/>
              <a:t> </a:t>
            </a:r>
            <a:r>
              <a:rPr lang="en-US" dirty="0" err="1" smtClean="0"/>
              <a:t>დილემებზე</a:t>
            </a:r>
            <a:r>
              <a:rPr lang="en-US" dirty="0" smtClean="0"/>
              <a:t>: </a:t>
            </a:r>
            <a:r>
              <a:rPr lang="en-US" dirty="0" err="1" smtClean="0"/>
              <a:t>დისკუსიები</a:t>
            </a:r>
            <a:r>
              <a:rPr lang="en-US" dirty="0" smtClean="0"/>
              <a:t>/</a:t>
            </a:r>
            <a:r>
              <a:rPr lang="en-US" dirty="0" err="1" smtClean="0"/>
              <a:t>დებატები</a:t>
            </a:r>
            <a:endParaRPr lang="en-US" dirty="0" smtClean="0"/>
          </a:p>
          <a:p>
            <a:r>
              <a:rPr lang="en-US" dirty="0" err="1" smtClean="0"/>
              <a:t>პროექტი</a:t>
            </a:r>
            <a:r>
              <a:rPr lang="en-US" dirty="0" smtClean="0"/>
              <a:t>, </a:t>
            </a:r>
            <a:r>
              <a:rPr lang="en-US" dirty="0" err="1" smtClean="0"/>
              <a:t>სადაც</a:t>
            </a:r>
            <a:r>
              <a:rPr lang="en-US" dirty="0" smtClean="0"/>
              <a:t> </a:t>
            </a:r>
            <a:r>
              <a:rPr lang="en-US" dirty="0" err="1" smtClean="0"/>
              <a:t>სკოლის</a:t>
            </a:r>
            <a:r>
              <a:rPr lang="en-US" dirty="0" smtClean="0"/>
              <a:t> </a:t>
            </a:r>
            <a:r>
              <a:rPr lang="en-US" dirty="0" err="1" smtClean="0"/>
              <a:t>მოსწავლეებს</a:t>
            </a:r>
            <a:r>
              <a:rPr lang="en-US" dirty="0"/>
              <a:t>/</a:t>
            </a:r>
            <a:r>
              <a:rPr lang="en-US" dirty="0" err="1" smtClean="0"/>
              <a:t>მცირე</a:t>
            </a:r>
            <a:r>
              <a:rPr lang="en-US" dirty="0" smtClean="0"/>
              <a:t> </a:t>
            </a:r>
            <a:r>
              <a:rPr lang="en-US" dirty="0" err="1" smtClean="0"/>
              <a:t>საოჯახო</a:t>
            </a:r>
            <a:r>
              <a:rPr lang="en-US" dirty="0" smtClean="0"/>
              <a:t> </a:t>
            </a:r>
            <a:r>
              <a:rPr lang="en-US" dirty="0" err="1" smtClean="0"/>
              <a:t>ტიპის</a:t>
            </a:r>
            <a:r>
              <a:rPr lang="en-US" dirty="0" smtClean="0"/>
              <a:t> </a:t>
            </a:r>
            <a:r>
              <a:rPr lang="en-US" dirty="0" err="1" smtClean="0"/>
              <a:t>სახლის</a:t>
            </a:r>
            <a:r>
              <a:rPr lang="en-US" dirty="0" smtClean="0"/>
              <a:t> </a:t>
            </a:r>
            <a:r>
              <a:rPr lang="en-US" dirty="0" err="1" smtClean="0"/>
              <a:t>ბავშვებს</a:t>
            </a:r>
            <a:r>
              <a:rPr lang="en-US" dirty="0" smtClean="0"/>
              <a:t>) </a:t>
            </a:r>
            <a:r>
              <a:rPr lang="en-US" dirty="0" err="1" smtClean="0"/>
              <a:t>ასწავლიან</a:t>
            </a:r>
            <a:r>
              <a:rPr lang="en-US" dirty="0" smtClean="0"/>
              <a:t> </a:t>
            </a:r>
            <a:r>
              <a:rPr lang="en-US" dirty="0" err="1" smtClean="0"/>
              <a:t>ბავშვის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უფლებებზე</a:t>
            </a:r>
            <a:r>
              <a:rPr lang="en-US" dirty="0" smtClean="0"/>
              <a:t>, </a:t>
            </a:r>
            <a:r>
              <a:rPr lang="en-US" dirty="0" err="1" smtClean="0"/>
              <a:t>საქართველოში</a:t>
            </a:r>
            <a:r>
              <a:rPr lang="en-US" dirty="0" smtClean="0"/>
              <a:t> </a:t>
            </a:r>
            <a:r>
              <a:rPr lang="en-US" dirty="0" err="1" smtClean="0"/>
              <a:t>მოქმედ</a:t>
            </a:r>
            <a:r>
              <a:rPr lang="en-US" dirty="0" smtClean="0"/>
              <a:t> </a:t>
            </a:r>
            <a:r>
              <a:rPr lang="en-US" dirty="0" err="1" smtClean="0"/>
              <a:t>კანონმდებლობაზე</a:t>
            </a:r>
            <a:r>
              <a:rPr lang="en-US" dirty="0" smtClean="0"/>
              <a:t> </a:t>
            </a:r>
            <a:r>
              <a:rPr lang="en-US" dirty="0" err="1" smtClean="0"/>
              <a:t>ამ</a:t>
            </a:r>
            <a:r>
              <a:rPr lang="en-US" dirty="0" smtClean="0"/>
              <a:t> </a:t>
            </a:r>
            <a:r>
              <a:rPr lang="en-US" dirty="0" err="1" smtClean="0"/>
              <a:t>მიმართულებით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3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დავალებები</a:t>
            </a:r>
            <a:r>
              <a:rPr lang="en-US" dirty="0" smtClean="0"/>
              <a:t> </a:t>
            </a:r>
            <a:r>
              <a:rPr lang="en-US" dirty="0" err="1" smtClean="0"/>
              <a:t>პრაქტიკის</a:t>
            </a:r>
            <a:r>
              <a:rPr lang="en-US" dirty="0" smtClean="0"/>
              <a:t> </a:t>
            </a:r>
            <a:r>
              <a:rPr lang="en-US" dirty="0" err="1" smtClean="0"/>
              <a:t>სემინარზე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a-GE" sz="2900" dirty="0" smtClean="0"/>
              <a:t>მოზარდის უფლებები - არასასურველი ფეხმძიმობა, აბორტი, აივ-შიდსი, სგგდ, რეპროდუქციული ჯანმრთელობა</a:t>
            </a:r>
          </a:p>
          <a:p>
            <a:r>
              <a:rPr lang="ka-GE" sz="2900" dirty="0" smtClean="0"/>
              <a:t>ამ </a:t>
            </a:r>
            <a:r>
              <a:rPr lang="ka-GE" sz="2900" dirty="0"/>
              <a:t>კრიტიკული საკითხების განხილვა მზრუნველობას მოკლებულ მოზარდებთან განვითარების ამ ეტაპისთვის დამახასიათებელი თავისებურებებისა და ასევე, ჩარევის სხვადასხვა ეფექტური მიდგომების გათვალისწინებით. </a:t>
            </a:r>
            <a:endParaRPr lang="ka-GE" sz="2900" dirty="0" smtClean="0"/>
          </a:p>
          <a:p>
            <a:r>
              <a:rPr lang="ka-GE" sz="2900" dirty="0" smtClean="0"/>
              <a:t>ბენეფიციარების უფლებების </a:t>
            </a:r>
            <a:r>
              <a:rPr lang="ka-GE" sz="2900" dirty="0"/>
              <a:t>დაცვა/ადვოკატობა. </a:t>
            </a:r>
            <a:endParaRPr lang="ka-GE" sz="2900" dirty="0" smtClean="0"/>
          </a:p>
          <a:p>
            <a:endParaRPr lang="ka-GE" sz="2900" i="1" dirty="0"/>
          </a:p>
          <a:p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10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Service Learning - </a:t>
            </a:r>
            <a:r>
              <a:rPr lang="en-US" sz="2400" dirty="0" err="1" smtClean="0"/>
              <a:t>სააგენტოზე</a:t>
            </a:r>
            <a:r>
              <a:rPr lang="en-US" sz="2400" dirty="0" smtClean="0"/>
              <a:t> </a:t>
            </a:r>
            <a:r>
              <a:rPr lang="en-US" sz="2400" dirty="0" err="1" smtClean="0"/>
              <a:t>დაფუძნებული</a:t>
            </a:r>
            <a:r>
              <a:rPr lang="en-US" sz="2400" dirty="0" smtClean="0"/>
              <a:t> </a:t>
            </a:r>
            <a:r>
              <a:rPr lang="en-US" sz="2400" dirty="0" err="1" smtClean="0"/>
              <a:t>სწავლება</a:t>
            </a:r>
            <a:r>
              <a:rPr lang="en-US" sz="2400" dirty="0" smtClean="0"/>
              <a:t> - </a:t>
            </a:r>
            <a:r>
              <a:rPr lang="en-US" sz="2400" dirty="0" err="1" smtClean="0"/>
              <a:t>თანამშრომლობა</a:t>
            </a:r>
            <a:r>
              <a:rPr lang="en-US" sz="2400" dirty="0" smtClean="0"/>
              <a:t> </a:t>
            </a:r>
            <a:r>
              <a:rPr lang="en-US" sz="2400" dirty="0" err="1" smtClean="0"/>
              <a:t>პალაცკის</a:t>
            </a:r>
            <a:r>
              <a:rPr lang="en-US" sz="2400" dirty="0" smtClean="0"/>
              <a:t> </a:t>
            </a:r>
            <a:r>
              <a:rPr lang="en-US" sz="2400" dirty="0" err="1" smtClean="0"/>
              <a:t>უნივერსიტთან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ადამიანის</a:t>
            </a:r>
            <a:r>
              <a:rPr lang="en-US" dirty="0" smtClean="0"/>
              <a:t>/</a:t>
            </a:r>
            <a:r>
              <a:rPr lang="en-US" dirty="0" err="1" smtClean="0"/>
              <a:t>ბავშვის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სწავლება</a:t>
            </a:r>
            <a:endParaRPr lang="en-US" dirty="0" smtClean="0"/>
          </a:p>
          <a:p>
            <a:r>
              <a:rPr lang="en-US" dirty="0" err="1" smtClean="0"/>
              <a:t>უფლებებზე</a:t>
            </a:r>
            <a:r>
              <a:rPr lang="en-US" dirty="0" smtClean="0"/>
              <a:t> </a:t>
            </a:r>
            <a:r>
              <a:rPr lang="en-US" dirty="0" err="1" smtClean="0"/>
              <a:t>დაფუძნებული</a:t>
            </a:r>
            <a:r>
              <a:rPr lang="en-US" dirty="0" smtClean="0"/>
              <a:t> </a:t>
            </a:r>
            <a:r>
              <a:rPr lang="en-US" dirty="0" err="1" smtClean="0"/>
              <a:t>მიდგომებით</a:t>
            </a:r>
            <a:r>
              <a:rPr lang="en-US" dirty="0" smtClean="0"/>
              <a:t> </a:t>
            </a:r>
            <a:r>
              <a:rPr lang="en-US" dirty="0" err="1" smtClean="0"/>
              <a:t>ქუჩასთან</a:t>
            </a:r>
            <a:r>
              <a:rPr lang="en-US" dirty="0" smtClean="0"/>
              <a:t> </a:t>
            </a:r>
            <a:r>
              <a:rPr lang="en-US" dirty="0" err="1" smtClean="0"/>
              <a:t>დაკავშირებული</a:t>
            </a:r>
            <a:r>
              <a:rPr lang="en-US" dirty="0" smtClean="0"/>
              <a:t> </a:t>
            </a:r>
            <a:r>
              <a:rPr lang="en-US" dirty="0" err="1" smtClean="0"/>
              <a:t>ახალგაზრდებისთვის</a:t>
            </a:r>
            <a:r>
              <a:rPr lang="en-US" dirty="0" smtClean="0"/>
              <a:t> </a:t>
            </a:r>
            <a:r>
              <a:rPr lang="en-US" dirty="0" err="1" smtClean="0"/>
              <a:t>პროექტების</a:t>
            </a:r>
            <a:r>
              <a:rPr lang="en-US" dirty="0" smtClean="0"/>
              <a:t> </a:t>
            </a:r>
            <a:r>
              <a:rPr lang="en-US" dirty="0" err="1" smtClean="0"/>
              <a:t>მომზადება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სხვადასხვა</a:t>
            </a:r>
            <a:r>
              <a:rPr lang="en-US" dirty="0" smtClean="0"/>
              <a:t> </a:t>
            </a:r>
            <a:r>
              <a:rPr lang="en-US" dirty="0" err="1" smtClean="0"/>
              <a:t>ორგანიზაციებთან</a:t>
            </a:r>
            <a:r>
              <a:rPr lang="en-US" dirty="0" smtClean="0"/>
              <a:t> </a:t>
            </a:r>
            <a:r>
              <a:rPr lang="en-US" dirty="0" err="1" smtClean="0"/>
              <a:t>თანამშრომლობა</a:t>
            </a:r>
            <a:r>
              <a:rPr lang="en-US" dirty="0" smtClean="0"/>
              <a:t> (</a:t>
            </a:r>
            <a:r>
              <a:rPr lang="en-US" dirty="0" err="1" smtClean="0"/>
              <a:t>კარიტასი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7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40391"/>
            <a:ext cx="8670472" cy="1143000"/>
          </a:xfrm>
        </p:spPr>
        <p:txBody>
          <a:bodyPr>
            <a:normAutofit fontScale="90000"/>
          </a:bodyPr>
          <a:lstStyle/>
          <a:p>
            <a:r>
              <a:rPr lang="ka-GE" sz="2400" b="1" dirty="0" smtClean="0">
                <a:solidFill>
                  <a:schemeClr val="accent4">
                    <a:lumMod val="75000"/>
                  </a:schemeClr>
                </a:solidFill>
              </a:rPr>
              <a:t>სოციალური მუშაობის პროგრამები - </a:t>
            </a:r>
            <a:br>
              <a:rPr lang="ka-GE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ka-GE" sz="2400" b="1" i="1" dirty="0" smtClean="0">
                <a:solidFill>
                  <a:schemeClr val="accent4">
                    <a:lumMod val="75000"/>
                  </a:schemeClr>
                </a:solidFill>
              </a:rPr>
              <a:t>სოციალურ და პოლიტიკურ მეცნიერება ფაკულტეტი, </a:t>
            </a:r>
            <a:br>
              <a:rPr lang="ka-GE" sz="2400" b="1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ka-GE" sz="2400" b="1" i="1" dirty="0" smtClean="0">
                <a:solidFill>
                  <a:schemeClr val="accent4">
                    <a:lumMod val="75000"/>
                  </a:schemeClr>
                </a:solidFill>
              </a:rPr>
              <a:t>სოციოლოგიისა და სოციალური მუშაობის მიმართულება 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3115"/>
            <a:ext cx="8388417" cy="4903755"/>
          </a:xfrm>
        </p:spPr>
        <p:txBody>
          <a:bodyPr>
            <a:normAutofit lnSpcReduction="10000"/>
          </a:bodyPr>
          <a:lstStyle/>
          <a:p>
            <a:r>
              <a:rPr lang="ka-GE" sz="2000" dirty="0" smtClean="0"/>
              <a:t>2006 წლიდან - საბაკალავრო და სამაგისტრო</a:t>
            </a:r>
            <a:r>
              <a:rPr lang="en-US" sz="2000" dirty="0" smtClean="0"/>
              <a:t> </a:t>
            </a:r>
            <a:r>
              <a:rPr lang="ka-GE" sz="2000" dirty="0" smtClean="0"/>
              <a:t>პროგრამა</a:t>
            </a:r>
            <a:r>
              <a:rPr lang="en-US" sz="2000" dirty="0" smtClean="0"/>
              <a:t>, 2010 </a:t>
            </a:r>
            <a:r>
              <a:rPr lang="ka-GE" sz="2000" dirty="0" smtClean="0"/>
              <a:t>წლიდან - სადოქტორო პროგრამა;</a:t>
            </a:r>
          </a:p>
          <a:p>
            <a:endParaRPr lang="ka-GE" sz="2000" dirty="0" smtClean="0"/>
          </a:p>
          <a:p>
            <a:r>
              <a:rPr lang="ka-GE" sz="2000" dirty="0" smtClean="0"/>
              <a:t>სოციალური მუშაობის სერთიფიცირების პროგრამა - სფეროს პრაქტიკოსებისთვის, რომლებთაც არ ჰქონდათ სოციალურ მუშაობაში აკადემიური განათლება (</a:t>
            </a:r>
            <a:r>
              <a:rPr lang="en-US" sz="2000" dirty="0" smtClean="0"/>
              <a:t>UNICEF</a:t>
            </a:r>
            <a:r>
              <a:rPr lang="ka-GE" sz="2000" dirty="0" smtClean="0"/>
              <a:t>);</a:t>
            </a:r>
          </a:p>
          <a:p>
            <a:endParaRPr lang="ka-GE" sz="2000" dirty="0" smtClean="0"/>
          </a:p>
          <a:p>
            <a:r>
              <a:rPr lang="ka-GE" sz="2000" dirty="0" smtClean="0"/>
              <a:t>საერთაშორისო თანამშრომლობა: ბრიტანეთის, სლოვენიის, ლიტვიის უნივერსიტეტებთან </a:t>
            </a:r>
            <a:r>
              <a:rPr lang="en-US" sz="2000" dirty="0" smtClean="0"/>
              <a:t>(EU</a:t>
            </a:r>
            <a:r>
              <a:rPr lang="ka-GE" sz="2000" dirty="0" smtClean="0"/>
              <a:t> </a:t>
            </a:r>
            <a:r>
              <a:rPr lang="en-US" sz="2000" dirty="0" smtClean="0"/>
              <a:t>TACIS)</a:t>
            </a:r>
            <a:r>
              <a:rPr lang="ka-GE" sz="2000" dirty="0" smtClean="0"/>
              <a:t>;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r>
              <a:rPr lang="ka-GE" sz="2000" dirty="0" smtClean="0"/>
              <a:t>თანამშრომლობა ადგილობრივ სოციალურ მუშაკებთან ამერიკის შეერთებულ შტატებში მიღებული </a:t>
            </a:r>
            <a:r>
              <a:rPr lang="ka-GE" sz="2000" dirty="0"/>
              <a:t>აკადემიურ განათლებით </a:t>
            </a:r>
            <a:r>
              <a:rPr lang="ka-GE" sz="2000" dirty="0" smtClean="0"/>
              <a:t>(</a:t>
            </a:r>
            <a:r>
              <a:rPr lang="en-US" sz="2000" dirty="0" smtClean="0"/>
              <a:t>OSI</a:t>
            </a:r>
            <a:r>
              <a:rPr lang="ka-GE" sz="2000" dirty="0" smtClean="0"/>
              <a:t>)</a:t>
            </a:r>
            <a:r>
              <a:rPr lang="en-US" sz="2000" dirty="0" smtClean="0"/>
              <a:t>;</a:t>
            </a:r>
            <a:endParaRPr lang="ka-GE" sz="2000" dirty="0" smtClean="0"/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r>
              <a:rPr lang="ka-GE" sz="2000" dirty="0" smtClean="0"/>
              <a:t>ადგილობრივი თანამშრომლობა: სოციალურ მუშაკთა ასოციაცია, სახელმწიფო და არასახელმწიფო ორგანიზაციები. </a:t>
            </a:r>
          </a:p>
          <a:p>
            <a:endParaRPr lang="ka-GE" sz="2400" dirty="0" smtClean="0"/>
          </a:p>
          <a:p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91986" y="432424"/>
            <a:ext cx="7653630" cy="681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1800" b="1" dirty="0" smtClean="0">
                <a:solidFill>
                  <a:schemeClr val="tx2"/>
                </a:solidFill>
              </a:rPr>
              <a:t>ივ. ჯავახიშვილის სახელობის თბილისის სახელმწიფო უნივერსიტეტი  </a:t>
            </a:r>
            <a:r>
              <a:rPr lang="ka-GE" sz="2000" b="1" dirty="0" smtClean="0">
                <a:solidFill>
                  <a:schemeClr val="tx2"/>
                </a:solidFill>
              </a:rPr>
              <a:t/>
            </a:r>
            <a:br>
              <a:rPr lang="ka-GE" sz="2000" b="1" dirty="0" smtClean="0">
                <a:solidFill>
                  <a:schemeClr val="tx2"/>
                </a:solidFill>
              </a:rPr>
            </a:br>
            <a:endParaRPr lang="en-US" sz="2000" dirty="0"/>
          </a:p>
        </p:txBody>
      </p:sp>
      <p:pic>
        <p:nvPicPr>
          <p:cNvPr id="5" name="Picture 2" descr="ფაილი:TSU Logo.svg - ვიკიპედი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2" y="143693"/>
            <a:ext cx="979714" cy="98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47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198" y="902686"/>
            <a:ext cx="8229600" cy="1143000"/>
          </a:xfrm>
        </p:spPr>
        <p:txBody>
          <a:bodyPr>
            <a:normAutofit/>
          </a:bodyPr>
          <a:lstStyle/>
          <a:p>
            <a:r>
              <a:rPr lang="ka-GE" sz="2400" b="1" dirty="0" smtClean="0">
                <a:solidFill>
                  <a:schemeClr val="accent4">
                    <a:lumMod val="75000"/>
                  </a:schemeClr>
                </a:solidFill>
              </a:rPr>
              <a:t>ბავშვის უფლებების სწავლება </a:t>
            </a:r>
            <a:br>
              <a:rPr lang="ka-GE" sz="2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ka-GE" sz="2400" b="1" dirty="0" smtClean="0">
                <a:solidFill>
                  <a:schemeClr val="accent4">
                    <a:lumMod val="75000"/>
                  </a:schemeClr>
                </a:solidFill>
              </a:rPr>
              <a:t>სოციალური მუშაკებისთვის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198" y="196596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ka-GE" sz="2400" b="1" dirty="0" smtClean="0"/>
              <a:t>სალექციო კურსები: </a:t>
            </a:r>
          </a:p>
          <a:p>
            <a:pPr marL="0" indent="0">
              <a:buNone/>
            </a:pPr>
            <a:r>
              <a:rPr lang="ka-GE" sz="2400" b="1" i="1" dirty="0" smtClean="0"/>
              <a:t>სპეციალიზებული: </a:t>
            </a:r>
            <a:endParaRPr lang="en-US" sz="2400" b="1" i="1" dirty="0" smtClean="0"/>
          </a:p>
          <a:p>
            <a:r>
              <a:rPr lang="ka-GE" sz="2400" dirty="0" smtClean="0"/>
              <a:t>სოციალური მუშაობა და ბავშვთა დაცვა ძალადობისა და უგულებელყოფისგან</a:t>
            </a:r>
          </a:p>
          <a:p>
            <a:r>
              <a:rPr lang="ka-GE" sz="2400" dirty="0" smtClean="0"/>
              <a:t>სოციალური მუშაობა და არასრულწლოვანთა მართლამსაჯულება</a:t>
            </a:r>
          </a:p>
          <a:p>
            <a:r>
              <a:rPr lang="ka-GE" sz="2400" dirty="0" smtClean="0"/>
              <a:t>ბავშვთა ადრეული განვითარება</a:t>
            </a:r>
          </a:p>
          <a:p>
            <a:pPr marL="0" indent="0">
              <a:buNone/>
            </a:pPr>
            <a:r>
              <a:rPr lang="ka-GE" sz="2400" b="1" i="1" dirty="0" smtClean="0"/>
              <a:t>ზოგადი კურსები: </a:t>
            </a:r>
          </a:p>
          <a:p>
            <a:r>
              <a:rPr lang="ka-GE" sz="2400" dirty="0" smtClean="0"/>
              <a:t>ადამიანის ქცევა სოციალურ გარემოში</a:t>
            </a:r>
          </a:p>
          <a:p>
            <a:r>
              <a:rPr lang="ka-GE" sz="2400" dirty="0" smtClean="0"/>
              <a:t>სოციალური </a:t>
            </a:r>
            <a:r>
              <a:rPr lang="ka-GE" sz="2400" dirty="0"/>
              <a:t>მუშაობის ზოგადი </a:t>
            </a:r>
            <a:r>
              <a:rPr lang="ka-GE" sz="2400" dirty="0" smtClean="0"/>
              <a:t>პრაქტიკა: ინდივიდებსა და ოჯახებთან</a:t>
            </a:r>
          </a:p>
          <a:p>
            <a:r>
              <a:rPr lang="ka-GE" sz="2400" dirty="0"/>
              <a:t>სოციალური მუშაობის სამართლებრივი </a:t>
            </a:r>
            <a:r>
              <a:rPr lang="ka-GE" sz="2400" dirty="0" smtClean="0"/>
              <a:t>ასპექტები</a:t>
            </a:r>
          </a:p>
          <a:p>
            <a:r>
              <a:rPr lang="ka-GE" sz="2400" dirty="0" smtClean="0"/>
              <a:t>სოციალური კეთილდღეობის პოლიტიკა</a:t>
            </a:r>
            <a:endParaRPr lang="ka-GE" sz="2400" dirty="0"/>
          </a:p>
          <a:p>
            <a:endParaRPr lang="ka-GE" sz="2400" dirty="0"/>
          </a:p>
          <a:p>
            <a:pPr marL="0" indent="0">
              <a:buNone/>
            </a:pPr>
            <a:r>
              <a:rPr lang="ka-GE" sz="2400" b="1" dirty="0" smtClean="0"/>
              <a:t>სოციალური მუშაობის პრაქტიკა:</a:t>
            </a:r>
          </a:p>
          <a:p>
            <a:r>
              <a:rPr lang="ka-GE" sz="2400" dirty="0" smtClean="0"/>
              <a:t>60-მდე პრაქტიკის ორგანიზაცია, მათ შორის 20-მდე (33%) ბავშვთა დაცვის სფეროში;</a:t>
            </a:r>
          </a:p>
          <a:p>
            <a:r>
              <a:rPr lang="ka-GE" sz="2400" dirty="0" smtClean="0"/>
              <a:t>ძირითადი </a:t>
            </a:r>
            <a:r>
              <a:rPr lang="ka-GE" sz="2400" dirty="0"/>
              <a:t>სპეცილობის </a:t>
            </a:r>
            <a:r>
              <a:rPr lang="ka-GE" sz="2400" dirty="0" smtClean="0"/>
              <a:t>კურსების კრედიტების </a:t>
            </a:r>
            <a:r>
              <a:rPr lang="en-US" sz="2400" dirty="0"/>
              <a:t>25 %</a:t>
            </a:r>
            <a:r>
              <a:rPr lang="ka-GE" sz="2400" dirty="0" smtClean="0"/>
              <a:t>- </a:t>
            </a:r>
            <a:r>
              <a:rPr lang="ka-GE" sz="2400" dirty="0"/>
              <a:t>კვირაში 2 დღე პრაქტიკის ორგანიზაციაში, ხოლო კვირაში ერთხელ პრაქტიკის სემინარი უნივერსიტეტში</a:t>
            </a:r>
            <a:r>
              <a:rPr lang="ka-GE" sz="2400" dirty="0" smtClean="0"/>
              <a:t>; 3-5 განსხვავებულ ორგანიზაციაში პრაქტიკა სწავლების პროცესში;</a:t>
            </a:r>
          </a:p>
          <a:p>
            <a:r>
              <a:rPr lang="ka-GE" sz="2400" dirty="0" smtClean="0"/>
              <a:t>სოციალური პროექტები - სტუდენტების მიერ დაგეგმილი და განხორციელებული სოციალური ინიციატივები.</a:t>
            </a:r>
            <a:endParaRPr lang="ka-GE" sz="2400" dirty="0"/>
          </a:p>
          <a:p>
            <a:endParaRPr lang="ka-GE" sz="2400" dirty="0" smtClean="0"/>
          </a:p>
          <a:p>
            <a:endParaRPr lang="ka-GE" sz="2400" dirty="0"/>
          </a:p>
          <a:p>
            <a:pPr marL="0" indent="0">
              <a:buNone/>
            </a:pPr>
            <a:endParaRPr lang="ka-GE" sz="2400" dirty="0"/>
          </a:p>
          <a:p>
            <a:endParaRPr lang="ka-GE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91986" y="405623"/>
            <a:ext cx="6263891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4800" b="1" dirty="0">
                <a:solidFill>
                  <a:schemeClr val="tx2"/>
                </a:solidFill>
              </a:rPr>
              <a:t>ივ. ჯავახიშვილის სახელობის თბილისის სახელმწიფო უნივერსიტეტი</a:t>
            </a:r>
            <a:r>
              <a:rPr lang="ka-GE" sz="4600" b="1" dirty="0" smtClean="0">
                <a:solidFill>
                  <a:schemeClr val="tx2"/>
                </a:solidFill>
              </a:rPr>
              <a:t> </a:t>
            </a:r>
            <a:r>
              <a:rPr lang="ka-GE" b="1" dirty="0" smtClean="0">
                <a:solidFill>
                  <a:schemeClr val="tx2"/>
                </a:solidFill>
              </a:rPr>
              <a:t/>
            </a:r>
            <a:br>
              <a:rPr lang="ka-GE" b="1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pic>
        <p:nvPicPr>
          <p:cNvPr id="1026" name="Picture 2" descr="ფაილი:TSU Logo.svg - ვიკიპედია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2" y="143693"/>
            <a:ext cx="979714" cy="98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06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72" y="1952041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a-GE" sz="2400" b="1" dirty="0" smtClean="0"/>
              <a:t>კონცეპტუალური ჩარჩო: </a:t>
            </a:r>
            <a:endParaRPr lang="ka-GE" sz="2400" b="1" dirty="0"/>
          </a:p>
          <a:p>
            <a:r>
              <a:rPr lang="ka-GE" sz="2400" dirty="0" smtClean="0"/>
              <a:t>ადამიანის უფლებებზე დაფუძნებული მიდგომა </a:t>
            </a:r>
            <a:r>
              <a:rPr lang="en-US" sz="2400" dirty="0" smtClean="0"/>
              <a:t>VS </a:t>
            </a:r>
            <a:r>
              <a:rPr lang="ka-GE" sz="2400" dirty="0" smtClean="0"/>
              <a:t>საჭიროებებზე დაფუძნებული მიდგომა </a:t>
            </a:r>
          </a:p>
          <a:p>
            <a:r>
              <a:rPr lang="ka-GE" sz="2400" dirty="0" smtClean="0"/>
              <a:t>ბავშვის უფლებები - ბავშვები დაცვის ობიექტები თუ უფლებათა სუბიექტები?</a:t>
            </a:r>
          </a:p>
          <a:p>
            <a:pPr marL="0" indent="0">
              <a:buNone/>
            </a:pPr>
            <a:endParaRPr lang="ka-GE" sz="2400" b="1" dirty="0" smtClean="0"/>
          </a:p>
          <a:p>
            <a:pPr marL="0" indent="0">
              <a:buNone/>
            </a:pPr>
            <a:r>
              <a:rPr lang="ka-GE" sz="2400" b="1" dirty="0" smtClean="0"/>
              <a:t>სწავლების მიდგომა და მეთოდი:</a:t>
            </a:r>
            <a:endParaRPr lang="en-US" sz="2400" b="1" dirty="0" smtClean="0"/>
          </a:p>
          <a:p>
            <a:r>
              <a:rPr lang="ka-GE" sz="2400" dirty="0" smtClean="0"/>
              <a:t>შემთხვევების განხილვაზე დაფუძნებული სწავლება </a:t>
            </a:r>
          </a:p>
          <a:p>
            <a:pPr marL="0" indent="0">
              <a:buNone/>
            </a:pPr>
            <a:endParaRPr lang="ka-GE" sz="2400" b="1" dirty="0" smtClean="0"/>
          </a:p>
          <a:p>
            <a:pPr marL="0" indent="0">
              <a:buNone/>
            </a:pPr>
            <a:r>
              <a:rPr lang="ka-GE" sz="2400" b="1" dirty="0" smtClean="0"/>
              <a:t>განვითარების შესაძლებლობა:</a:t>
            </a:r>
          </a:p>
          <a:p>
            <a:r>
              <a:rPr lang="ka-GE" sz="2400" dirty="0" smtClean="0"/>
              <a:t>მულტიდისციპლინური სწავლება - თანამშრომლობა სხვადასხვა დისციპლინის წარმომადგენლებთან - ერთობლივი კურსის შემუშავება</a:t>
            </a:r>
          </a:p>
          <a:p>
            <a:endParaRPr lang="ka-GE" sz="2800" dirty="0"/>
          </a:p>
          <a:p>
            <a:pPr marL="0" indent="0">
              <a:buNone/>
            </a:pPr>
            <a:endParaRPr lang="ka-GE" sz="2800" dirty="0" smtClean="0"/>
          </a:p>
          <a:p>
            <a:pPr marL="0" indent="0">
              <a:buNone/>
            </a:pPr>
            <a:endParaRPr lang="ka-GE" dirty="0" smtClean="0"/>
          </a:p>
          <a:p>
            <a:endParaRPr lang="en-US" dirty="0"/>
          </a:p>
        </p:txBody>
      </p:sp>
      <p:pic>
        <p:nvPicPr>
          <p:cNvPr id="5" name="Picture 2" descr="ფაილი:TSU Logo.svg - ვიკიპედია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72" y="143693"/>
            <a:ext cx="979714" cy="98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191986" y="405623"/>
            <a:ext cx="6263891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a-GE" sz="4800" b="1" smtClean="0">
                <a:solidFill>
                  <a:schemeClr val="tx2"/>
                </a:solidFill>
              </a:rPr>
              <a:t>ივ. ჯავახიშვილის სახელობის თბილისის სახელმწიფო უნივერსიტეტი</a:t>
            </a:r>
            <a:r>
              <a:rPr lang="ka-GE" sz="4600" b="1" smtClean="0">
                <a:solidFill>
                  <a:schemeClr val="tx2"/>
                </a:solidFill>
              </a:rPr>
              <a:t> </a:t>
            </a:r>
            <a:r>
              <a:rPr lang="ka-GE" b="1" smtClean="0">
                <a:solidFill>
                  <a:schemeClr val="tx2"/>
                </a:solidFill>
              </a:rPr>
              <a:t/>
            </a:r>
            <a:br>
              <a:rPr lang="ka-GE" b="1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2272" y="1235143"/>
            <a:ext cx="87793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2400" b="1" dirty="0">
                <a:solidFill>
                  <a:schemeClr val="accent4">
                    <a:lumMod val="75000"/>
                  </a:schemeClr>
                </a:solidFill>
              </a:rPr>
              <a:t>ბავშვის უფლებების სწავლება </a:t>
            </a:r>
            <a:r>
              <a:rPr lang="ka-GE" sz="2400" b="1" dirty="0" smtClean="0">
                <a:solidFill>
                  <a:schemeClr val="accent4">
                    <a:lumMod val="75000"/>
                  </a:schemeClr>
                </a:solidFill>
              </a:rPr>
              <a:t> სოციალური </a:t>
            </a:r>
            <a:r>
              <a:rPr lang="ka-GE" sz="2400" b="1" dirty="0">
                <a:solidFill>
                  <a:schemeClr val="accent4">
                    <a:lumMod val="75000"/>
                  </a:schemeClr>
                </a:solidFill>
              </a:rPr>
              <a:t>მუშაკებისთვის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7997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საერთაშორისო</a:t>
            </a:r>
            <a:r>
              <a:rPr lang="en-US" dirty="0" smtClean="0"/>
              <a:t> </a:t>
            </a:r>
            <a:r>
              <a:rPr lang="en-US" dirty="0" err="1" smtClean="0"/>
              <a:t>დეფინიცია</a:t>
            </a:r>
            <a:endParaRPr lang="en-US" dirty="0"/>
          </a:p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ეთიკის</a:t>
            </a:r>
            <a:r>
              <a:rPr lang="en-US" dirty="0" smtClean="0"/>
              <a:t> </a:t>
            </a:r>
            <a:r>
              <a:rPr lang="en-US" dirty="0" err="1" smtClean="0"/>
              <a:t>მთავარი</a:t>
            </a:r>
            <a:r>
              <a:rPr lang="en-US" dirty="0" smtClean="0"/>
              <a:t> </a:t>
            </a:r>
            <a:r>
              <a:rPr lang="en-US" dirty="0" err="1" smtClean="0"/>
              <a:t>პრინციპები</a:t>
            </a:r>
            <a:endParaRPr lang="en-US" dirty="0" smtClean="0"/>
          </a:p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განათლების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სწავლების</a:t>
            </a:r>
            <a:r>
              <a:rPr lang="en-US" dirty="0" smtClean="0"/>
              <a:t> </a:t>
            </a:r>
            <a:r>
              <a:rPr lang="en-US" dirty="0" err="1" smtClean="0"/>
              <a:t>გლობალური</a:t>
            </a:r>
            <a:r>
              <a:rPr lang="en-US" dirty="0" smtClean="0"/>
              <a:t> </a:t>
            </a:r>
            <a:r>
              <a:rPr lang="en-US" dirty="0" err="1" smtClean="0"/>
              <a:t>სტანდარტები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87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ცენტრალური</a:t>
            </a:r>
            <a:r>
              <a:rPr lang="en-US" dirty="0" smtClean="0"/>
              <a:t> </a:t>
            </a:r>
            <a:r>
              <a:rPr lang="en-US" dirty="0" err="1" smtClean="0"/>
              <a:t>ფოკუსი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კურიკულუმი</a:t>
            </a:r>
            <a:endParaRPr lang="en-US" dirty="0" smtClean="0"/>
          </a:p>
          <a:p>
            <a:r>
              <a:rPr lang="en-US" dirty="0" err="1" smtClean="0"/>
              <a:t>პრაქტიკა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Isosceles Triangle 3"/>
          <p:cNvSpPr/>
          <p:nvPr/>
        </p:nvSpPr>
        <p:spPr>
          <a:xfrm>
            <a:off x="2028792" y="3140574"/>
            <a:ext cx="5443103" cy="1385621"/>
          </a:xfrm>
          <a:prstGeom prst="triangle">
            <a:avLst>
              <a:gd name="adj" fmla="val 4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7700" y="2771242"/>
            <a:ext cx="205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ღირებულებები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52045" y="4526195"/>
            <a:ext cx="95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ცოდნა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53145" y="4526195"/>
            <a:ext cx="1733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უნარ-ჩვევები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86180" y="5400701"/>
            <a:ext cx="4885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Silvia </a:t>
            </a:r>
            <a:r>
              <a:rPr lang="en-US" dirty="0" err="1"/>
              <a:t>Staub-Bernasconi</a:t>
            </a:r>
            <a:r>
              <a:rPr lang="en-US" dirty="0"/>
              <a:t>, 2011 . Human Rights and Their Relevance for Social Work as Theory and Practice DOI:10.1093/</a:t>
            </a:r>
            <a:r>
              <a:rPr lang="en-US" dirty="0" err="1"/>
              <a:t>acprof:oso</a:t>
            </a:r>
            <a:r>
              <a:rPr lang="en-US" dirty="0"/>
              <a:t>/9780195333619.003.0005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85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ძირითადი</a:t>
            </a:r>
            <a:r>
              <a:rPr lang="en-US" dirty="0" smtClean="0"/>
              <a:t> </a:t>
            </a:r>
            <a:r>
              <a:rPr lang="en-US" dirty="0" err="1" smtClean="0"/>
              <a:t>კითხვები</a:t>
            </a:r>
            <a:r>
              <a:rPr lang="en-US" dirty="0" smtClean="0"/>
              <a:t>, </a:t>
            </a:r>
            <a:r>
              <a:rPr lang="en-US" dirty="0" err="1" smtClean="0"/>
              <a:t>რომლებიც</a:t>
            </a:r>
            <a:r>
              <a:rPr lang="en-US" dirty="0" smtClean="0"/>
              <a:t> </a:t>
            </a:r>
            <a:r>
              <a:rPr lang="en-US" dirty="0" err="1" smtClean="0"/>
              <a:t>ისმევა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ითველბა</a:t>
            </a:r>
            <a:r>
              <a:rPr lang="en-US" dirty="0" smtClean="0"/>
              <a:t>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დარღვევად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პროფესიაში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რას</a:t>
            </a:r>
            <a:r>
              <a:rPr lang="en-US" dirty="0" smtClean="0"/>
              <a:t> </a:t>
            </a:r>
            <a:r>
              <a:rPr lang="en-US" dirty="0" err="1" smtClean="0"/>
              <a:t>ნიშნავს</a:t>
            </a:r>
            <a:r>
              <a:rPr lang="en-US" dirty="0" smtClean="0"/>
              <a:t>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ღირსება</a:t>
            </a:r>
            <a:r>
              <a:rPr lang="en-US" dirty="0" smtClean="0"/>
              <a:t>, </a:t>
            </a:r>
            <a:r>
              <a:rPr lang="en-US" dirty="0" err="1" smtClean="0"/>
              <a:t>რომელიც</a:t>
            </a:r>
            <a:r>
              <a:rPr lang="en-US" dirty="0" smtClean="0"/>
              <a:t> </a:t>
            </a:r>
            <a:r>
              <a:rPr lang="en-US" dirty="0" err="1" smtClean="0"/>
              <a:t>არის</a:t>
            </a:r>
            <a:r>
              <a:rPr lang="en-US" dirty="0" smtClean="0"/>
              <a:t>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ფილოსოფიური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ეთიკური</a:t>
            </a:r>
            <a:r>
              <a:rPr lang="en-US" dirty="0" smtClean="0"/>
              <a:t> </a:t>
            </a:r>
            <a:r>
              <a:rPr lang="en-US" dirty="0" err="1" smtClean="0"/>
              <a:t>საფუძველი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რა</a:t>
            </a:r>
            <a:r>
              <a:rPr lang="en-US" dirty="0" smtClean="0"/>
              <a:t> </a:t>
            </a:r>
            <a:r>
              <a:rPr lang="en-US" dirty="0" err="1" smtClean="0"/>
              <a:t>როლს</a:t>
            </a:r>
            <a:r>
              <a:rPr lang="en-US" dirty="0" smtClean="0"/>
              <a:t> </a:t>
            </a:r>
            <a:r>
              <a:rPr lang="en-US" dirty="0" err="1" smtClean="0"/>
              <a:t>ასრულებს</a:t>
            </a:r>
            <a:r>
              <a:rPr lang="en-US" dirty="0" smtClean="0"/>
              <a:t>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</a:t>
            </a:r>
            <a:r>
              <a:rPr lang="en-US" dirty="0" smtClean="0"/>
              <a:t> </a:t>
            </a:r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პროფესიული</a:t>
            </a:r>
            <a:r>
              <a:rPr lang="en-US" dirty="0" smtClean="0"/>
              <a:t> </a:t>
            </a:r>
            <a:r>
              <a:rPr lang="en-US" dirty="0" err="1" smtClean="0"/>
              <a:t>მანდატის</a:t>
            </a:r>
            <a:r>
              <a:rPr lang="en-US" dirty="0" smtClean="0"/>
              <a:t> </a:t>
            </a:r>
            <a:r>
              <a:rPr lang="en-US" dirty="0" err="1" smtClean="0"/>
              <a:t>განხორციელების</a:t>
            </a:r>
            <a:r>
              <a:rPr lang="en-US" dirty="0" smtClean="0"/>
              <a:t> </a:t>
            </a:r>
            <a:r>
              <a:rPr lang="en-US" dirty="0" err="1" smtClean="0"/>
              <a:t>დროს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როგორ</a:t>
            </a:r>
            <a:r>
              <a:rPr lang="en-US" dirty="0" smtClean="0"/>
              <a:t> </a:t>
            </a:r>
            <a:r>
              <a:rPr lang="en-US" dirty="0" err="1" smtClean="0"/>
              <a:t>უნდა</a:t>
            </a:r>
            <a:r>
              <a:rPr lang="en-US" dirty="0" smtClean="0"/>
              <a:t> </a:t>
            </a:r>
            <a:r>
              <a:rPr lang="en-US" dirty="0" err="1" smtClean="0"/>
              <a:t>მოხდეს</a:t>
            </a:r>
            <a:r>
              <a:rPr lang="en-US" dirty="0" smtClean="0"/>
              <a:t>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განხილვა</a:t>
            </a:r>
            <a:r>
              <a:rPr lang="en-US" dirty="0" smtClean="0"/>
              <a:t>, </a:t>
            </a:r>
            <a:r>
              <a:rPr lang="en-US" dirty="0" err="1" smtClean="0"/>
              <a:t>დაცვა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იმპლემენტაცია</a:t>
            </a:r>
            <a:r>
              <a:rPr lang="en-US" dirty="0" smtClean="0"/>
              <a:t> </a:t>
            </a:r>
            <a:r>
              <a:rPr lang="en-US" dirty="0" err="1" smtClean="0"/>
              <a:t>სოციუმში</a:t>
            </a:r>
            <a:r>
              <a:rPr lang="en-US" dirty="0" smtClean="0"/>
              <a:t> </a:t>
            </a:r>
            <a:r>
              <a:rPr lang="en-US" dirty="0" err="1" smtClean="0"/>
              <a:t>მიკრო</a:t>
            </a:r>
            <a:r>
              <a:rPr lang="en-US" dirty="0" smtClean="0"/>
              <a:t>, </a:t>
            </a:r>
            <a:r>
              <a:rPr lang="en-US" dirty="0" err="1" smtClean="0"/>
              <a:t>მეზო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მაკრო</a:t>
            </a:r>
            <a:r>
              <a:rPr lang="en-US" dirty="0" smtClean="0"/>
              <a:t> </a:t>
            </a:r>
            <a:r>
              <a:rPr lang="en-US" dirty="0" err="1" smtClean="0"/>
              <a:t>დონეზე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7070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მუშაობა</a:t>
            </a:r>
            <a:r>
              <a:rPr lang="en-US" dirty="0" smtClean="0"/>
              <a:t> - </a:t>
            </a:r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პროფესია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0533"/>
            <a:ext cx="8229600" cy="4189717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ადამიანის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უფლებების</a:t>
            </a:r>
            <a:r>
              <a:rPr lang="en-US" dirty="0" smtClean="0"/>
              <a:t> </a:t>
            </a:r>
            <a:r>
              <a:rPr lang="en-US" dirty="0" err="1" smtClean="0"/>
              <a:t>ადვოკატობა</a:t>
            </a:r>
            <a:r>
              <a:rPr lang="en-US" dirty="0" smtClean="0"/>
              <a:t> </a:t>
            </a:r>
            <a:r>
              <a:rPr lang="en-US" dirty="0" err="1" smtClean="0"/>
              <a:t>ყველა</a:t>
            </a:r>
            <a:r>
              <a:rPr lang="en-US" dirty="0" smtClean="0"/>
              <a:t> </a:t>
            </a:r>
            <a:r>
              <a:rPr lang="en-US" dirty="0" err="1" smtClean="0"/>
              <a:t>დონეზე</a:t>
            </a:r>
            <a:r>
              <a:rPr lang="en-US" dirty="0" smtClean="0"/>
              <a:t>, </a:t>
            </a:r>
            <a:r>
              <a:rPr lang="en-US" dirty="0" err="1" smtClean="0"/>
              <a:t>ისე</a:t>
            </a:r>
            <a:r>
              <a:rPr lang="en-US" dirty="0"/>
              <a:t> </a:t>
            </a:r>
            <a:r>
              <a:rPr lang="en-US" dirty="0" err="1" smtClean="0"/>
              <a:t>რომ</a:t>
            </a:r>
            <a:r>
              <a:rPr lang="en-US" dirty="0" smtClean="0"/>
              <a:t> </a:t>
            </a:r>
            <a:r>
              <a:rPr lang="en-US" dirty="0" err="1" smtClean="0"/>
              <a:t>ადამიანები</a:t>
            </a:r>
            <a:r>
              <a:rPr lang="en-US" dirty="0" smtClean="0"/>
              <a:t> </a:t>
            </a:r>
            <a:r>
              <a:rPr lang="en-US" dirty="0" err="1" smtClean="0"/>
              <a:t>პასუხისმგებლები</a:t>
            </a:r>
            <a:r>
              <a:rPr lang="en-US" dirty="0" smtClean="0"/>
              <a:t> </a:t>
            </a:r>
            <a:r>
              <a:rPr lang="en-US" dirty="0" err="1" smtClean="0"/>
              <a:t>არიან</a:t>
            </a:r>
            <a:r>
              <a:rPr lang="en-US" dirty="0" smtClean="0"/>
              <a:t> </a:t>
            </a:r>
            <a:r>
              <a:rPr lang="en-US" dirty="0" err="1" smtClean="0"/>
              <a:t>ერთმანეთის</a:t>
            </a:r>
            <a:r>
              <a:rPr lang="en-US" dirty="0" smtClean="0"/>
              <a:t> </a:t>
            </a:r>
            <a:r>
              <a:rPr lang="en-US" dirty="0" err="1" smtClean="0"/>
              <a:t>ურთიერთკეთიდღეობაზე</a:t>
            </a:r>
            <a:r>
              <a:rPr lang="en-US" dirty="0" smtClean="0"/>
              <a:t>, </a:t>
            </a:r>
            <a:r>
              <a:rPr lang="en-US" dirty="0" err="1" smtClean="0"/>
              <a:t>პატივს</a:t>
            </a:r>
            <a:r>
              <a:rPr lang="en-US" dirty="0" smtClean="0"/>
              <a:t> </a:t>
            </a:r>
            <a:r>
              <a:rPr lang="en-US" dirty="0" err="1" smtClean="0"/>
              <a:t>სცემენ</a:t>
            </a:r>
            <a:r>
              <a:rPr lang="en-US" dirty="0" smtClean="0"/>
              <a:t> </a:t>
            </a:r>
            <a:r>
              <a:rPr lang="en-US" dirty="0" err="1" smtClean="0"/>
              <a:t>ურთიერთდამოკიდებულებას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სოციუმის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ადამიანების</a:t>
            </a:r>
            <a:r>
              <a:rPr lang="en-US" dirty="0" smtClean="0"/>
              <a:t> </a:t>
            </a:r>
            <a:r>
              <a:rPr lang="en-US" dirty="0" err="1" smtClean="0"/>
              <a:t>ურთიერთმიმართებას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Joseph M. </a:t>
            </a:r>
            <a:r>
              <a:rPr lang="en-US" dirty="0" err="1" smtClean="0"/>
              <a:t>Wronka</a:t>
            </a:r>
            <a:r>
              <a:rPr lang="en-US" dirty="0" smtClean="0"/>
              <a:t> (2013). Ethics </a:t>
            </a:r>
            <a:r>
              <a:rPr lang="en-US" dirty="0"/>
              <a:t>and Values, International and Global Issues, Policy and Advocacy, Social Justice and Human Rights Online Publication Date: Jun 2013 DOI: 10.1093/</a:t>
            </a:r>
            <a:r>
              <a:rPr lang="en-US" dirty="0" err="1"/>
              <a:t>acrefore</a:t>
            </a:r>
            <a:r>
              <a:rPr lang="en-US" dirty="0"/>
              <a:t>/9780199975839.013.190 </a:t>
            </a:r>
          </a:p>
        </p:txBody>
      </p:sp>
    </p:spTree>
    <p:extLst>
      <p:ext uri="{BB962C8B-B14F-4D97-AF65-F5344CB8AC3E}">
        <p14:creationId xmlns:p14="http://schemas.microsoft.com/office/powerpoint/2010/main" val="55703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x-none" sz="2800" dirty="0" smtClean="0"/>
              <a:t>სოციალური მუშაობის სამაგისტრო პროგრამა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2007 </a:t>
            </a:r>
            <a:r>
              <a:rPr lang="en-US" dirty="0" err="1" smtClean="0"/>
              <a:t>წ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აშშ-ს</a:t>
            </a:r>
            <a:r>
              <a:rPr lang="en-US" dirty="0" smtClean="0"/>
              <a:t> </a:t>
            </a:r>
            <a:r>
              <a:rPr lang="en-US" dirty="0" err="1" smtClean="0"/>
              <a:t>გამოცდილება</a:t>
            </a:r>
            <a:endParaRPr lang="en-US" dirty="0" smtClean="0"/>
          </a:p>
          <a:p>
            <a:r>
              <a:rPr lang="en-US" dirty="0" err="1" smtClean="0"/>
              <a:t>კოლუმბიის</a:t>
            </a:r>
            <a:r>
              <a:rPr lang="en-US" dirty="0" smtClean="0"/>
              <a:t> </a:t>
            </a:r>
            <a:r>
              <a:rPr lang="en-US" dirty="0" err="1" smtClean="0"/>
              <a:t>უნივერსიტეტი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ნორთრიჯის</a:t>
            </a:r>
            <a:r>
              <a:rPr lang="en-US" dirty="0"/>
              <a:t> </a:t>
            </a:r>
            <a:r>
              <a:rPr lang="en-US" dirty="0" err="1" smtClean="0"/>
              <a:t>კალიფორნიის</a:t>
            </a:r>
            <a:r>
              <a:rPr lang="en-US" dirty="0" smtClean="0"/>
              <a:t> </a:t>
            </a:r>
            <a:r>
              <a:rPr lang="en-US" dirty="0" err="1" smtClean="0"/>
              <a:t>უნივერსიტეტის</a:t>
            </a:r>
            <a:r>
              <a:rPr lang="en-US" dirty="0" smtClean="0"/>
              <a:t> </a:t>
            </a:r>
            <a:r>
              <a:rPr lang="en-US" dirty="0" err="1" smtClean="0"/>
              <a:t>პროფესორების</a:t>
            </a:r>
            <a:r>
              <a:rPr lang="en-US" dirty="0" smtClean="0"/>
              <a:t> </a:t>
            </a:r>
            <a:r>
              <a:rPr lang="en-US" dirty="0" err="1" smtClean="0"/>
              <a:t>ჩართულობა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463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43100"/>
            <a:ext cx="15430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914400"/>
            <a:ext cx="16573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02060" y="4000500"/>
            <a:ext cx="207034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ISU</a:t>
            </a:r>
            <a:endParaRPr lang="en-US" dirty="0" smtClean="0"/>
          </a:p>
          <a:p>
            <a:pPr algn="ctr"/>
            <a:r>
              <a:rPr lang="en-US" dirty="0" err="1" smtClean="0"/>
              <a:t>AFP</a:t>
            </a:r>
            <a:r>
              <a:rPr lang="en-US" dirty="0" smtClean="0"/>
              <a:t> – Academic Fellowship Program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227036" y="211931"/>
            <a:ext cx="2733675" cy="4905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 IN SW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5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x-none" sz="3100" dirty="0" smtClean="0"/>
              <a:t>სამაგისტრო პროგრამის სტრუქტურა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პროგრამა</a:t>
            </a:r>
            <a:r>
              <a:rPr lang="en-US" dirty="0" smtClean="0"/>
              <a:t> </a:t>
            </a:r>
            <a:r>
              <a:rPr lang="en-US" dirty="0" err="1" smtClean="0"/>
              <a:t>აქვს</a:t>
            </a:r>
            <a:r>
              <a:rPr lang="en-US" dirty="0" smtClean="0"/>
              <a:t> </a:t>
            </a:r>
            <a:r>
              <a:rPr lang="en-US" dirty="0" err="1" smtClean="0"/>
              <a:t>თეორიული</a:t>
            </a:r>
            <a:r>
              <a:rPr lang="en-US" dirty="0" smtClean="0"/>
              <a:t> </a:t>
            </a:r>
            <a:r>
              <a:rPr lang="en-US" dirty="0" err="1" smtClean="0"/>
              <a:t>კურსები</a:t>
            </a:r>
            <a:r>
              <a:rPr lang="en-US" dirty="0" smtClean="0"/>
              <a:t> - 72 </a:t>
            </a:r>
            <a:r>
              <a:rPr lang="en-US" dirty="0" err="1" smtClean="0"/>
              <a:t>კრედიტი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პრაქტიკა</a:t>
            </a:r>
            <a:r>
              <a:rPr lang="en-US" dirty="0" smtClean="0"/>
              <a:t> - 24 </a:t>
            </a:r>
            <a:r>
              <a:rPr lang="en-US" dirty="0" err="1" smtClean="0"/>
              <a:t>კრედიტი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კვლევა</a:t>
            </a:r>
            <a:r>
              <a:rPr lang="en-US" dirty="0" smtClean="0"/>
              <a:t> - 24 </a:t>
            </a:r>
            <a:r>
              <a:rPr lang="en-US" dirty="0" err="1" smtClean="0"/>
              <a:t>კრედიტი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86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83678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ძირითადი</a:t>
            </a:r>
            <a:r>
              <a:rPr lang="en-US" dirty="0" smtClean="0"/>
              <a:t> </a:t>
            </a:r>
            <a:r>
              <a:rPr lang="en-US" dirty="0" err="1" smtClean="0"/>
              <a:t>თეორიული</a:t>
            </a:r>
            <a:r>
              <a:rPr lang="en-US" dirty="0" smtClean="0"/>
              <a:t> </a:t>
            </a:r>
            <a:r>
              <a:rPr lang="en-US" dirty="0" err="1" smtClean="0"/>
              <a:t>კურსები</a:t>
            </a:r>
            <a:r>
              <a:rPr lang="en-US" dirty="0" smtClean="0"/>
              <a:t>, </a:t>
            </a:r>
            <a:r>
              <a:rPr lang="en-US" dirty="0" err="1" smtClean="0"/>
              <a:t>რომელშიც</a:t>
            </a:r>
            <a:r>
              <a:rPr lang="en-US" dirty="0" smtClean="0"/>
              <a:t> </a:t>
            </a:r>
            <a:r>
              <a:rPr lang="en-US" dirty="0" err="1" smtClean="0"/>
              <a:t>ასახული</a:t>
            </a:r>
            <a:r>
              <a:rPr lang="en-US" dirty="0" smtClean="0"/>
              <a:t> </a:t>
            </a:r>
            <a:r>
              <a:rPr lang="en-US" dirty="0" err="1" smtClean="0"/>
              <a:t>ბავშვის</a:t>
            </a:r>
            <a:r>
              <a:rPr lang="en-US" dirty="0" smtClean="0"/>
              <a:t> </a:t>
            </a:r>
            <a:r>
              <a:rPr lang="en-US" dirty="0" err="1" smtClean="0"/>
              <a:t>უფლებები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1423"/>
            <a:ext cx="8229600" cy="401474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მუშაობის</a:t>
            </a:r>
            <a:r>
              <a:rPr lang="en-US" dirty="0" smtClean="0"/>
              <a:t> </a:t>
            </a:r>
            <a:r>
              <a:rPr lang="en-US" dirty="0" err="1" smtClean="0"/>
              <a:t>თეორიული</a:t>
            </a:r>
            <a:r>
              <a:rPr lang="en-US" dirty="0" smtClean="0"/>
              <a:t> </a:t>
            </a:r>
            <a:r>
              <a:rPr lang="en-US" dirty="0" err="1" smtClean="0"/>
              <a:t>მიდგომები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მისი</a:t>
            </a:r>
            <a:r>
              <a:rPr lang="en-US" dirty="0" smtClean="0"/>
              <a:t> </a:t>
            </a:r>
            <a:r>
              <a:rPr lang="en-US" dirty="0" err="1" smtClean="0"/>
              <a:t>გამოყენება</a:t>
            </a:r>
            <a:endParaRPr lang="en-US" dirty="0" smtClean="0"/>
          </a:p>
          <a:p>
            <a:r>
              <a:rPr lang="en-US" dirty="0" err="1" smtClean="0"/>
              <a:t>ოჯახების</a:t>
            </a:r>
            <a:r>
              <a:rPr lang="en-US" dirty="0" smtClean="0"/>
              <a:t> </a:t>
            </a:r>
            <a:r>
              <a:rPr lang="en-US" dirty="0" err="1" smtClean="0"/>
              <a:t>და</a:t>
            </a:r>
            <a:r>
              <a:rPr lang="en-US" dirty="0" smtClean="0"/>
              <a:t> </a:t>
            </a:r>
            <a:r>
              <a:rPr lang="en-US" dirty="0" err="1" smtClean="0"/>
              <a:t>წყვილების</a:t>
            </a:r>
            <a:r>
              <a:rPr lang="en-US" dirty="0" smtClean="0"/>
              <a:t> </a:t>
            </a:r>
            <a:r>
              <a:rPr lang="en-US" dirty="0" err="1" smtClean="0"/>
              <a:t>კონსულტირება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კეთილდღეობის</a:t>
            </a:r>
            <a:r>
              <a:rPr lang="en-US" dirty="0" smtClean="0"/>
              <a:t> </a:t>
            </a:r>
            <a:r>
              <a:rPr lang="en-US" dirty="0" err="1" smtClean="0"/>
              <a:t>პოლიტიკა</a:t>
            </a:r>
            <a:endParaRPr lang="en-US" dirty="0" smtClean="0"/>
          </a:p>
          <a:p>
            <a:r>
              <a:rPr lang="en-US" dirty="0" err="1"/>
              <a:t>სოციალური</a:t>
            </a:r>
            <a:r>
              <a:rPr lang="en-US" dirty="0"/>
              <a:t> </a:t>
            </a:r>
            <a:r>
              <a:rPr lang="en-US" dirty="0" err="1"/>
              <a:t>მუშაობა</a:t>
            </a:r>
            <a:r>
              <a:rPr lang="en-US" dirty="0"/>
              <a:t> </a:t>
            </a:r>
            <a:r>
              <a:rPr lang="en-US" dirty="0" err="1"/>
              <a:t>ბავშვებსა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/>
              <a:t>მათ</a:t>
            </a:r>
            <a:r>
              <a:rPr lang="en-US" dirty="0"/>
              <a:t> </a:t>
            </a:r>
            <a:r>
              <a:rPr lang="en-US" dirty="0" err="1"/>
              <a:t>ოჯახებთან</a:t>
            </a:r>
            <a:r>
              <a:rPr lang="en-US" dirty="0"/>
              <a:t>: </a:t>
            </a:r>
            <a:r>
              <a:rPr lang="en-US" dirty="0" err="1"/>
              <a:t>პოლიტიკა</a:t>
            </a:r>
            <a:r>
              <a:rPr lang="en-US" dirty="0"/>
              <a:t>, </a:t>
            </a:r>
            <a:r>
              <a:rPr lang="en-US" dirty="0" err="1"/>
              <a:t>მომსახურება</a:t>
            </a:r>
            <a:r>
              <a:rPr lang="en-US" dirty="0"/>
              <a:t> </a:t>
            </a:r>
            <a:r>
              <a:rPr lang="en-US" dirty="0" err="1"/>
              <a:t>და</a:t>
            </a:r>
            <a:r>
              <a:rPr lang="en-US" dirty="0"/>
              <a:t> </a:t>
            </a:r>
            <a:r>
              <a:rPr lang="en-US" dirty="0" err="1" smtClean="0"/>
              <a:t>პრაქტიკა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სოციალური</a:t>
            </a:r>
            <a:r>
              <a:rPr lang="en-US" dirty="0" smtClean="0"/>
              <a:t> </a:t>
            </a:r>
            <a:r>
              <a:rPr lang="en-US" dirty="0" err="1" smtClean="0"/>
              <a:t>ადვოკატობა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06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818</Words>
  <Application>Microsoft Macintosh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სოციალური მუშაობის სწავლება  და  ბავშვის უფლებები </vt:lpstr>
      <vt:lpstr>ადამიანის უფლებები და სოციალური მუშაობა</vt:lpstr>
      <vt:lpstr>ადამიანის უფლებები არის ცენტრალური ფოკუსი</vt:lpstr>
      <vt:lpstr>ძირითადი კითხვები, რომლებიც ისმევა: </vt:lpstr>
      <vt:lpstr>სოციალური მუშაობა - ადამიანის უფლებების პროფესია</vt:lpstr>
      <vt:lpstr>სოციალური მუშაობის სამაგისტრო პროგრამა</vt:lpstr>
      <vt:lpstr>PowerPoint Presentation</vt:lpstr>
      <vt:lpstr> სამაგისტრო პროგრამის სტრუქტურა</vt:lpstr>
      <vt:lpstr>ძირითადი თეორიული კურსები, რომელშიც ასახული ბავშვის უფლებები</vt:lpstr>
      <vt:lpstr>სოციალური მუშაობის პრაქტიკა - 32 საათი </vt:lpstr>
      <vt:lpstr>პრაქტიკის კონცეფცია</vt:lpstr>
      <vt:lpstr>უფლებების სწავლება - თეორია</vt:lpstr>
      <vt:lpstr>დავალებები - კურსის ფარგლებში</vt:lpstr>
      <vt:lpstr>დავალებები პრაქტიკის სემინარზე </vt:lpstr>
      <vt:lpstr>Service Learning - სააგენტოზე დაფუძნებული სწავლება - თანამშრომლობა პალაცკის უნივერსიტთან </vt:lpstr>
      <vt:lpstr>სოციალური მუშაობის პროგრამები -  სოციალურ და პოლიტიკურ მეცნიერება ფაკულტეტი,  სოციოლოგიისა და სოციალური მუშაობის მიმართულება </vt:lpstr>
      <vt:lpstr>ბავშვის უფლებების სწავლება  სოციალური მუშაკებისთვის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service development workshop Project development meeting</dc:title>
  <dc:creator>Shorena Sadzaglishvili</dc:creator>
  <cp:lastModifiedBy>Shorena Sadzaglishvili</cp:lastModifiedBy>
  <cp:revision>42</cp:revision>
  <dcterms:created xsi:type="dcterms:W3CDTF">2019-09-22T16:39:17Z</dcterms:created>
  <dcterms:modified xsi:type="dcterms:W3CDTF">2020-10-02T10:17:05Z</dcterms:modified>
</cp:coreProperties>
</file>